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67" r:id="rId3"/>
    <p:sldId id="257" r:id="rId4"/>
    <p:sldId id="258" r:id="rId5"/>
    <p:sldId id="259" r:id="rId6"/>
    <p:sldId id="260" r:id="rId7"/>
    <p:sldId id="261" r:id="rId8"/>
    <p:sldId id="262" r:id="rId9"/>
    <p:sldId id="263" r:id="rId10"/>
    <p:sldId id="264" r:id="rId11"/>
    <p:sldId id="266" r:id="rId12"/>
    <p:sldId id="265" r:id="rId13"/>
    <p:sldId id="295" r:id="rId14"/>
    <p:sldId id="268" r:id="rId15"/>
    <p:sldId id="269" r:id="rId16"/>
    <p:sldId id="270" r:id="rId17"/>
    <p:sldId id="271" r:id="rId18"/>
    <p:sldId id="272" r:id="rId19"/>
    <p:sldId id="274" r:id="rId20"/>
    <p:sldId id="275"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2" r:id="rId36"/>
    <p:sldId id="293" r:id="rId37"/>
    <p:sldId id="294" r:id="rId38"/>
    <p:sldId id="296" r:id="rId39"/>
    <p:sldId id="297" r:id="rId40"/>
    <p:sldId id="298" r:id="rId41"/>
    <p:sldId id="299" r:id="rId42"/>
    <p:sldId id="300" r:id="rId43"/>
    <p:sldId id="301" r:id="rId44"/>
    <p:sldId id="302" r:id="rId45"/>
    <p:sldId id="303" r:id="rId46"/>
    <p:sldId id="305" r:id="rId47"/>
    <p:sldId id="306" r:id="rId48"/>
    <p:sldId id="307" r:id="rId49"/>
    <p:sldId id="308" r:id="rId5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7FE2930-636A-411B-9517-3A208DA87553}" v="1" dt="2025-07-14T23:57:50.84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82" d="100"/>
          <a:sy n="82" d="100"/>
        </p:scale>
        <p:origin x="720"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microsoft.com/office/2016/11/relationships/changesInfo" Target="changesInfos/changesInfo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microsoft.com/office/2015/10/relationships/revisionInfo" Target="revisionInfo.xml"/><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rian Mikul" userId="378ea6b818ca0114" providerId="LiveId" clId="{57FE2930-636A-411B-9517-3A208DA87553}"/>
    <pc:docChg chg="addSld modSld">
      <pc:chgData name="Brian Mikul" userId="378ea6b818ca0114" providerId="LiveId" clId="{57FE2930-636A-411B-9517-3A208DA87553}" dt="2025-07-14T23:57:50.834" v="0"/>
      <pc:docMkLst>
        <pc:docMk/>
      </pc:docMkLst>
      <pc:sldChg chg="add">
        <pc:chgData name="Brian Mikul" userId="378ea6b818ca0114" providerId="LiveId" clId="{57FE2930-636A-411B-9517-3A208DA87553}" dt="2025-07-14T23:57:50.834" v="0"/>
        <pc:sldMkLst>
          <pc:docMk/>
          <pc:sldMk cId="219973529" sldId="308"/>
        </pc:sldMkLst>
      </pc:sldChg>
    </pc:docChg>
  </pc:docChgLst>
</pc:chgInfo>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242851"/>
            <a:ext cx="8968084" cy="275942"/>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11716" y="4243845"/>
            <a:ext cx="3077108" cy="276940"/>
          </a:xfrm>
          <a:prstGeom prst="rect">
            <a:avLst/>
          </a:prstGeom>
        </p:spPr>
      </p:pic>
      <p:sp>
        <p:nvSpPr>
          <p:cNvPr id="9" name="Rectangle 8"/>
          <p:cNvSpPr/>
          <p:nvPr/>
        </p:nvSpPr>
        <p:spPr bwMode="ltGray">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80322" y="2733709"/>
            <a:ext cx="8144134" cy="1373070"/>
          </a:xfrm>
        </p:spPr>
        <p:txBody>
          <a:bodyPr anchor="b">
            <a:noAutofit/>
          </a:bodyPr>
          <a:lstStyle>
            <a:lvl1pPr algn="r">
              <a:defRPr sz="5400"/>
            </a:lvl1pPr>
          </a:lstStyle>
          <a:p>
            <a:r>
              <a:rPr lang="en-US"/>
              <a:t>Click to edit Master title style</a:t>
            </a:r>
            <a:endParaRPr lang="en-US" dirty="0"/>
          </a:p>
        </p:txBody>
      </p:sp>
      <p:sp>
        <p:nvSpPr>
          <p:cNvPr id="3" name="Subtitle 2"/>
          <p:cNvSpPr>
            <a:spLocks noGrp="1"/>
          </p:cNvSpPr>
          <p:nvPr>
            <p:ph type="subTitle" idx="1"/>
          </p:nvPr>
        </p:nvSpPr>
        <p:spPr>
          <a:xfrm>
            <a:off x="680322" y="4394039"/>
            <a:ext cx="8144134"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8ABE3C1-DBE1-495D-B57B-2849774B866A}" type="datetimeFigureOut">
              <a:rPr lang="en-US" dirty="0"/>
              <a:t>7/14/2025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255346" y="2750337"/>
            <a:ext cx="1171888" cy="1356442"/>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2DE42F4-6EEF-4EF7-8ED4-2208F0F89A08}" type="datetimeFigureOut">
              <a:rPr lang="en-US" dirty="0"/>
              <a:t>7/14/2025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086907"/>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4" y="4087901"/>
            <a:ext cx="1602997" cy="144270"/>
          </a:xfrm>
          <a:prstGeom prst="rect">
            <a:avLst/>
          </a:prstGeom>
        </p:spPr>
      </p:pic>
      <p:sp>
        <p:nvSpPr>
          <p:cNvPr id="9" name="Rectangle 8"/>
          <p:cNvSpPr/>
          <p:nvPr/>
        </p:nvSpPr>
        <p:spPr bwMode="ltGray">
          <a:xfrm>
            <a:off x="-2" y="2726267"/>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5" y="2726267"/>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2869895"/>
            <a:ext cx="9613860" cy="1090788"/>
          </a:xfrm>
        </p:spPr>
        <p:txBody>
          <a:bodyPr anchor="ctr">
            <a:normAutofit/>
          </a:bodyPr>
          <a:lstStyle>
            <a:lvl1pPr algn="r">
              <a:defRPr sz="3600"/>
            </a:lvl1pPr>
          </a:lstStyle>
          <a:p>
            <a:r>
              <a:rPr lang="en-US"/>
              <a:t>Click to edit Master title style</a:t>
            </a:r>
            <a:endParaRPr lang="en-US" dirty="0"/>
          </a:p>
        </p:txBody>
      </p:sp>
      <p:sp>
        <p:nvSpPr>
          <p:cNvPr id="3" name="Text Placeholder 2"/>
          <p:cNvSpPr>
            <a:spLocks noGrp="1"/>
          </p:cNvSpPr>
          <p:nvPr>
            <p:ph type="body" idx="1"/>
          </p:nvPr>
        </p:nvSpPr>
        <p:spPr>
          <a:xfrm>
            <a:off x="680322" y="4232171"/>
            <a:ext cx="9613860"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0578ACC-22D6-47C1-A373-4FD133E34F3C}" type="datetimeFigureOut">
              <a:rPr lang="en-US" dirty="0"/>
              <a:t>7/14/2025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729455" y="2869895"/>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0320" y="2336873"/>
            <a:ext cx="4698358" cy="35993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594123" y="2336873"/>
            <a:ext cx="4700058" cy="35993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E5A6C69-6797-4E8A-BF37-F2C3751466E9}" type="datetimeFigureOut">
              <a:rPr lang="en-US" dirty="0"/>
              <a:t>7/14/2025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9"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1" name="Picture 10"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2" name="Rectangle 11"/>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753229"/>
            <a:ext cx="9613863" cy="1080937"/>
          </a:xfrm>
        </p:spPr>
        <p:txBody>
          <a:bodyPr/>
          <a:lstStyle/>
          <a:p>
            <a:r>
              <a:rPr lang="en-US"/>
              <a:t>Click to edit Master title style</a:t>
            </a:r>
            <a:endParaRPr lang="en-US" dirty="0"/>
          </a:p>
        </p:txBody>
      </p:sp>
      <p:sp>
        <p:nvSpPr>
          <p:cNvPr id="3" name="Text Placeholder 2"/>
          <p:cNvSpPr>
            <a:spLocks noGrp="1"/>
          </p:cNvSpPr>
          <p:nvPr>
            <p:ph type="body" idx="1"/>
          </p:nvPr>
        </p:nvSpPr>
        <p:spPr>
          <a:xfrm>
            <a:off x="906350" y="2336873"/>
            <a:ext cx="4472327"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0322" y="3030008"/>
            <a:ext cx="4698355" cy="29061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820154" y="2336873"/>
            <a:ext cx="4474028"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594123" y="3030008"/>
            <a:ext cx="4700059" cy="29061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82014A1-A632-4878-A0D3-F52BA7563730}" type="datetimeFigureOut">
              <a:rPr lang="en-US" dirty="0"/>
              <a:t>7/14/2025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7" name="Picture 6"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8" name="Rectangle 7"/>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E99F462-093F-4566-844B-4C71F2739DA5}" type="datetimeFigureOut">
              <a:rPr lang="en-US" dirty="0"/>
              <a:t>7/14/2025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HD-ShadowShor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6" name="Rectangle 5"/>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3D24A7AC-904D-4781-85BA-7D10C17ED021}" type="datetimeFigureOut">
              <a:rPr lang="en-US" dirty="0"/>
              <a:t>7/14/2025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1" y="753227"/>
            <a:ext cx="9613859" cy="1080940"/>
          </a:xfrm>
        </p:spPr>
        <p:txBody>
          <a:bodyPr anchor="ct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a:xfrm>
            <a:off x="4685846" y="2336873"/>
            <a:ext cx="5608336" cy="35993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0322" y="2336872"/>
            <a:ext cx="3790078"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331444B-B92B-4E27-8C94-BB93EAF5CB18}" type="datetimeFigureOut">
              <a:rPr lang="en-US" dirty="0"/>
              <a:t>7/14/2025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3" y="753228"/>
            <a:ext cx="9613857" cy="1080938"/>
          </a:xfrm>
        </p:spPr>
        <p:txBody>
          <a:bodyPr anchor="ctr">
            <a:normAutofit/>
          </a:bodyPr>
          <a:lstStyle>
            <a:lvl1pPr>
              <a:defRPr sz="3600"/>
            </a:lvl1pPr>
          </a:lstStyle>
          <a:p>
            <a:r>
              <a:rPr lang="en-US"/>
              <a:t>Click to edit Master title style</a:t>
            </a:r>
            <a:endParaRPr lang="en-US" dirty="0"/>
          </a:p>
        </p:txBody>
      </p:sp>
      <p:sp>
        <p:nvSpPr>
          <p:cNvPr id="3" name="Picture Placeholder 2"/>
          <p:cNvSpPr>
            <a:spLocks noGrp="1" noChangeAspect="1"/>
          </p:cNvSpPr>
          <p:nvPr>
            <p:ph type="pic" idx="1"/>
          </p:nvPr>
        </p:nvSpPr>
        <p:spPr>
          <a:xfrm>
            <a:off x="4868333" y="2336874"/>
            <a:ext cx="5425849"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0323" y="2336873"/>
            <a:ext cx="3876256"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63EFA5E-FA76-400D-B3DC-F0BA90E6D107}" type="datetimeFigureOut">
              <a:rPr lang="en-US" dirty="0"/>
              <a:t>7/14/2025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4711616"/>
            <a:ext cx="9613859" cy="453051"/>
          </a:xfrm>
        </p:spPr>
        <p:txBody>
          <a:bodyPr anchor="b">
            <a:normAutofit/>
          </a:bodyPr>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0322" y="609597"/>
            <a:ext cx="9613859"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0319" y="5169583"/>
            <a:ext cx="9613862" cy="6229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46C117F-5CCF-4837-BE5F-2B92066CAFAF}" type="datetimeFigureOut">
              <a:rPr lang="en-US" dirty="0"/>
              <a:t>7/14/2025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309"/>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609597"/>
            <a:ext cx="9613858" cy="3592750"/>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0322" y="4711615"/>
            <a:ext cx="9613859" cy="1090789"/>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EB90BD-B6CE-46B7-997F-7313B992CCDC}" type="datetimeFigureOut">
              <a:rPr lang="en-US" dirty="0"/>
              <a:t>7/14/2025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615"/>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3" name="Picture 12"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4" name="Rectangle 13"/>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127856" y="609598"/>
            <a:ext cx="8718877" cy="3036061"/>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402288" y="3653379"/>
            <a:ext cx="815657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680322" y="4711615"/>
            <a:ext cx="9613859" cy="1090789"/>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DB9D11F-B188-461D-B23F-39381795C052}" type="datetimeFigureOut">
              <a:rPr lang="en-US" dirty="0"/>
              <a:t>7/14/2025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dirty="0"/>
              <a:t>‹#›</a:t>
            </a:fld>
            <a:endParaRPr lang="en-US" dirty="0"/>
          </a:p>
        </p:txBody>
      </p:sp>
      <p:sp>
        <p:nvSpPr>
          <p:cNvPr id="16" name="TextBox 15"/>
          <p:cNvSpPr txBox="1"/>
          <p:nvPr/>
        </p:nvSpPr>
        <p:spPr>
          <a:xfrm>
            <a:off x="583572" y="74811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dirty="0">
                <a:solidFill>
                  <a:schemeClr val="tx1"/>
                </a:solidFill>
                <a:effectLst/>
              </a:rPr>
              <a:t>“</a:t>
            </a:r>
          </a:p>
        </p:txBody>
      </p:sp>
      <p:sp>
        <p:nvSpPr>
          <p:cNvPr id="17" name="TextBox 16"/>
          <p:cNvSpPr txBox="1"/>
          <p:nvPr/>
        </p:nvSpPr>
        <p:spPr>
          <a:xfrm>
            <a:off x="9662809" y="30335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9" name="Picture 8"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0" name="Picture 9"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1" name="Rectangle 10"/>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4711615"/>
            <a:ext cx="9613862" cy="5885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0320" y="5300149"/>
            <a:ext cx="9613862" cy="50225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2E6D8D9-55A2-4063-B0F3-121F44549695}" type="datetimeFigureOut">
              <a:rPr lang="en-US" dirty="0"/>
              <a:t>7/14/2025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4" name="Picture 13"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6" name="Rectangle 15"/>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Title 1"/>
          <p:cNvSpPr>
            <a:spLocks noGrp="1"/>
          </p:cNvSpPr>
          <p:nvPr>
            <p:ph type="title"/>
          </p:nvPr>
        </p:nvSpPr>
        <p:spPr>
          <a:xfrm>
            <a:off x="669222" y="753228"/>
            <a:ext cx="9624960" cy="1080938"/>
          </a:xfrm>
        </p:spPr>
        <p:txBody>
          <a:bodyPr/>
          <a:lstStyle/>
          <a:p>
            <a:r>
              <a:rPr lang="en-US"/>
              <a:t>Click to edit Master title style</a:t>
            </a:r>
            <a:endParaRPr lang="en-US" dirty="0"/>
          </a:p>
        </p:txBody>
      </p:sp>
      <p:sp>
        <p:nvSpPr>
          <p:cNvPr id="7" name="Text Placeholder 2"/>
          <p:cNvSpPr>
            <a:spLocks noGrp="1"/>
          </p:cNvSpPr>
          <p:nvPr>
            <p:ph type="body" idx="1"/>
          </p:nvPr>
        </p:nvSpPr>
        <p:spPr>
          <a:xfrm>
            <a:off x="660946" y="2336873"/>
            <a:ext cx="3070034"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680322" y="3022673"/>
            <a:ext cx="3049702"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3956025" y="233687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3945470" y="3022673"/>
            <a:ext cx="306324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224156" y="2336873"/>
            <a:ext cx="307002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224156" y="3022673"/>
            <a:ext cx="3070025"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D4B24536-994D-4021-A283-9F449C0DB509}" type="datetimeFigureOut">
              <a:rPr lang="en-US" dirty="0"/>
              <a:t>7/14/2025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Title 1"/>
          <p:cNvSpPr>
            <a:spLocks noGrp="1"/>
          </p:cNvSpPr>
          <p:nvPr>
            <p:ph type="title"/>
          </p:nvPr>
        </p:nvSpPr>
        <p:spPr>
          <a:xfrm>
            <a:off x="680322" y="753228"/>
            <a:ext cx="9613860" cy="1080938"/>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0318" y="4297503"/>
            <a:ext cx="30497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680318" y="2336873"/>
            <a:ext cx="30497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80318" y="4873765"/>
            <a:ext cx="3049705"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3945471" y="429750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3945470" y="2336873"/>
            <a:ext cx="306324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3944117" y="4873764"/>
            <a:ext cx="306729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230678" y="4297503"/>
            <a:ext cx="30635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230677" y="2336873"/>
            <a:ext cx="30635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230553" y="4873762"/>
            <a:ext cx="3067563"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3CBBBB78-C96F-47B7-AB17-D852CA960AC9}" type="datetimeFigureOut">
              <a:rPr lang="en-US" dirty="0"/>
              <a:t>7/14/2025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9" name="Rectangle 8"/>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lvl1pPr algn="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FA3F48C-C7C6-4055-9F49-3777875E72AE}" type="datetimeFigureOut">
              <a:rPr lang="en-US" dirty="0"/>
              <a:t>7/14/2025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ltGray">
          <a:xfrm rot="5400000">
            <a:off x="8116207" y="1869395"/>
            <a:ext cx="5106988"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rot="5400000">
            <a:off x="9868202" y="5372403"/>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10129231" y="609597"/>
            <a:ext cx="1073802" cy="435376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0322" y="609597"/>
            <a:ext cx="8870004" cy="53265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807126" y="5936187"/>
            <a:ext cx="2743200" cy="365125"/>
          </a:xfrm>
        </p:spPr>
        <p:txBody>
          <a:bodyPr/>
          <a:lstStyle/>
          <a:p>
            <a:fld id="{6178E61D-D431-422C-9764-11DAFE33AB63}" type="datetimeFigureOut">
              <a:rPr lang="en-US" dirty="0"/>
              <a:t>7/14/2025</a:t>
            </a:fld>
            <a:endParaRPr lang="en-US" dirty="0"/>
          </a:p>
        </p:txBody>
      </p:sp>
      <p:sp>
        <p:nvSpPr>
          <p:cNvPr id="5" name="Footer Placeholder 4"/>
          <p:cNvSpPr>
            <a:spLocks noGrp="1"/>
          </p:cNvSpPr>
          <p:nvPr>
            <p:ph type="ftr" sz="quarter" idx="11"/>
          </p:nvPr>
        </p:nvSpPr>
        <p:spPr>
          <a:xfrm>
            <a:off x="680321" y="5936188"/>
            <a:ext cx="6126805" cy="365125"/>
          </a:xfrm>
        </p:spPr>
        <p:txBody>
          <a:bodyPr/>
          <a:lstStyle/>
          <a:p>
            <a:endParaRPr lang="en-US" dirty="0"/>
          </a:p>
        </p:txBody>
      </p:sp>
      <p:sp>
        <p:nvSpPr>
          <p:cNvPr id="6" name="Slide Number Placeholder 5"/>
          <p:cNvSpPr>
            <a:spLocks noGrp="1"/>
          </p:cNvSpPr>
          <p:nvPr>
            <p:ph type="sldNum" sz="quarter" idx="12"/>
          </p:nvPr>
        </p:nvSpPr>
        <p:spPr>
          <a:xfrm>
            <a:off x="10097550" y="5398633"/>
            <a:ext cx="1154151" cy="1090789"/>
          </a:xfrm>
        </p:spPr>
        <p:txBody>
          <a:bodyPr anchor="t"/>
          <a:lstStyle>
            <a:lvl1pPr algn="ctr">
              <a:defRPr/>
            </a:lvl1pPr>
          </a:lstStyle>
          <a:p>
            <a:fld id="{6D22F896-40B5-4ADD-8801-0D06FADFA09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6" descr="hashOverlay-FullResolve.png"/>
          <p:cNvPicPr>
            <a:picLocks noChangeAspect="1"/>
          </p:cNvPicPr>
          <p:nvPr/>
        </p:nvPicPr>
        <p:blipFill>
          <a:blip r:embed="rId19">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80321" y="753228"/>
            <a:ext cx="9613861" cy="108093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0321" y="2336873"/>
            <a:ext cx="9613861" cy="359931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0981" y="5936187"/>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9D6E9DEC-419B-4CC5-A080-3B06BD5A8291}" type="datetimeFigureOut">
              <a:rPr lang="en-US" dirty="0"/>
              <a:t>7/14/2025</a:t>
            </a:fld>
            <a:endParaRPr lang="en-US" dirty="0"/>
          </a:p>
        </p:txBody>
      </p:sp>
      <p:sp>
        <p:nvSpPr>
          <p:cNvPr id="5" name="Footer Placeholder 4"/>
          <p:cNvSpPr>
            <a:spLocks noGrp="1"/>
          </p:cNvSpPr>
          <p:nvPr>
            <p:ph type="ftr" sz="quarter" idx="3"/>
          </p:nvPr>
        </p:nvSpPr>
        <p:spPr>
          <a:xfrm>
            <a:off x="680321" y="5936188"/>
            <a:ext cx="687066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729455" y="753227"/>
            <a:ext cx="1154151"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hf sldNum="0" hdr="0" ftr="0" dt="0"/>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Coming to Faith</a:t>
            </a:r>
          </a:p>
        </p:txBody>
      </p:sp>
      <p:sp>
        <p:nvSpPr>
          <p:cNvPr id="3" name="Subtitle 2"/>
          <p:cNvSpPr>
            <a:spLocks noGrp="1"/>
          </p:cNvSpPr>
          <p:nvPr>
            <p:ph type="subTitle" idx="1"/>
          </p:nvPr>
        </p:nvSpPr>
        <p:spPr/>
        <p:txBody>
          <a:bodyPr>
            <a:normAutofit/>
          </a:bodyPr>
          <a:lstStyle/>
          <a:p>
            <a:r>
              <a:rPr lang="en-US" sz="3200" dirty="0"/>
              <a:t>Genesis 31-35</a:t>
            </a:r>
          </a:p>
        </p:txBody>
      </p:sp>
    </p:spTree>
    <p:extLst>
      <p:ext uri="{BB962C8B-B14F-4D97-AF65-F5344CB8AC3E}">
        <p14:creationId xmlns:p14="http://schemas.microsoft.com/office/powerpoint/2010/main" val="24516725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Review</a:t>
            </a:r>
          </a:p>
        </p:txBody>
      </p:sp>
      <p:sp>
        <p:nvSpPr>
          <p:cNvPr id="3" name="Content Placeholder 2"/>
          <p:cNvSpPr>
            <a:spLocks noGrp="1"/>
          </p:cNvSpPr>
          <p:nvPr>
            <p:ph idx="1"/>
          </p:nvPr>
        </p:nvSpPr>
        <p:spPr/>
        <p:txBody>
          <a:bodyPr/>
          <a:lstStyle/>
          <a:p>
            <a:r>
              <a:rPr lang="en-US" dirty="0"/>
              <a:t>In Genesis 28, God promised to be with Jacob when he left the land, and Jacob made a bargain with God.  If God truly was with him and brought him back, then God would be his God.  </a:t>
            </a:r>
          </a:p>
          <a:p>
            <a:r>
              <a:rPr lang="en-US" dirty="0"/>
              <a:t>In the time he is gone (Genesis 29-30), we do not see Jacob pray or show any indication of a relationship with God.</a:t>
            </a:r>
          </a:p>
          <a:p>
            <a:r>
              <a:rPr lang="en-US" dirty="0"/>
              <a:t>But God is at work, and in our study today we see Jacob coming to faith.</a:t>
            </a:r>
          </a:p>
        </p:txBody>
      </p:sp>
    </p:spTree>
    <p:extLst>
      <p:ext uri="{BB962C8B-B14F-4D97-AF65-F5344CB8AC3E}">
        <p14:creationId xmlns:p14="http://schemas.microsoft.com/office/powerpoint/2010/main" val="18361829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Genesis 31</a:t>
            </a:r>
          </a:p>
        </p:txBody>
      </p:sp>
      <p:sp>
        <p:nvSpPr>
          <p:cNvPr id="3" name="Content Placeholder 2"/>
          <p:cNvSpPr>
            <a:spLocks noGrp="1"/>
          </p:cNvSpPr>
          <p:nvPr>
            <p:ph idx="1"/>
          </p:nvPr>
        </p:nvSpPr>
        <p:spPr/>
        <p:txBody>
          <a:bodyPr/>
          <a:lstStyle/>
          <a:p>
            <a:r>
              <a:rPr lang="en-US" dirty="0"/>
              <a:t>What command and promise does God give Jacob (v3)?</a:t>
            </a:r>
          </a:p>
        </p:txBody>
      </p:sp>
    </p:spTree>
    <p:extLst>
      <p:ext uri="{BB962C8B-B14F-4D97-AF65-F5344CB8AC3E}">
        <p14:creationId xmlns:p14="http://schemas.microsoft.com/office/powerpoint/2010/main" val="23206572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Genesis 31</a:t>
            </a:r>
          </a:p>
        </p:txBody>
      </p:sp>
      <p:sp>
        <p:nvSpPr>
          <p:cNvPr id="3" name="Content Placeholder 2"/>
          <p:cNvSpPr>
            <a:spLocks noGrp="1"/>
          </p:cNvSpPr>
          <p:nvPr>
            <p:ph idx="1"/>
          </p:nvPr>
        </p:nvSpPr>
        <p:spPr/>
        <p:txBody>
          <a:bodyPr/>
          <a:lstStyle/>
          <a:p>
            <a:r>
              <a:rPr lang="en-US" dirty="0"/>
              <a:t>What command and promise does God give Jacob (v3)?</a:t>
            </a:r>
          </a:p>
          <a:p>
            <a:r>
              <a:rPr lang="en-US" dirty="0"/>
              <a:t>Why does Jacob need to hear the promise?</a:t>
            </a:r>
          </a:p>
        </p:txBody>
      </p:sp>
    </p:spTree>
    <p:extLst>
      <p:ext uri="{BB962C8B-B14F-4D97-AF65-F5344CB8AC3E}">
        <p14:creationId xmlns:p14="http://schemas.microsoft.com/office/powerpoint/2010/main" val="18858425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Genesis 31</a:t>
            </a:r>
          </a:p>
        </p:txBody>
      </p:sp>
      <p:sp>
        <p:nvSpPr>
          <p:cNvPr id="3" name="Content Placeholder 2"/>
          <p:cNvSpPr>
            <a:spLocks noGrp="1"/>
          </p:cNvSpPr>
          <p:nvPr>
            <p:ph idx="1"/>
          </p:nvPr>
        </p:nvSpPr>
        <p:spPr/>
        <p:txBody>
          <a:bodyPr/>
          <a:lstStyle/>
          <a:p>
            <a:r>
              <a:rPr lang="en-US" dirty="0"/>
              <a:t>What command and promise does God give Jacob (v3)?</a:t>
            </a:r>
          </a:p>
          <a:p>
            <a:r>
              <a:rPr lang="en-US" dirty="0"/>
              <a:t>Why does Jacob need to hear the promise?</a:t>
            </a:r>
          </a:p>
          <a:p>
            <a:r>
              <a:rPr lang="en-US" dirty="0"/>
              <a:t>Why do we need to hear the promise as well as the command?</a:t>
            </a:r>
          </a:p>
        </p:txBody>
      </p:sp>
    </p:spTree>
    <p:extLst>
      <p:ext uri="{BB962C8B-B14F-4D97-AF65-F5344CB8AC3E}">
        <p14:creationId xmlns:p14="http://schemas.microsoft.com/office/powerpoint/2010/main" val="2730446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Genesis 31</a:t>
            </a:r>
          </a:p>
        </p:txBody>
      </p:sp>
      <p:sp>
        <p:nvSpPr>
          <p:cNvPr id="3" name="Content Placeholder 2"/>
          <p:cNvSpPr>
            <a:spLocks noGrp="1"/>
          </p:cNvSpPr>
          <p:nvPr>
            <p:ph idx="1"/>
          </p:nvPr>
        </p:nvSpPr>
        <p:spPr/>
        <p:txBody>
          <a:bodyPr/>
          <a:lstStyle/>
          <a:p>
            <a:r>
              <a:rPr lang="en-US" dirty="0"/>
              <a:t>What command and promise does God give Jacob (v3)?</a:t>
            </a:r>
          </a:p>
          <a:p>
            <a:r>
              <a:rPr lang="en-US" dirty="0"/>
              <a:t>Why does Jacob need to hear the promise?</a:t>
            </a:r>
          </a:p>
          <a:p>
            <a:r>
              <a:rPr lang="en-US" dirty="0"/>
              <a:t>Why do we need to hear the promise as well as the command?</a:t>
            </a:r>
          </a:p>
          <a:p>
            <a:r>
              <a:rPr lang="en-US" dirty="0"/>
              <a:t>How does Jacob respond (v4-21)?</a:t>
            </a:r>
          </a:p>
        </p:txBody>
      </p:sp>
    </p:spTree>
    <p:extLst>
      <p:ext uri="{BB962C8B-B14F-4D97-AF65-F5344CB8AC3E}">
        <p14:creationId xmlns:p14="http://schemas.microsoft.com/office/powerpoint/2010/main" val="5641121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Genesis 31</a:t>
            </a:r>
          </a:p>
        </p:txBody>
      </p:sp>
      <p:sp>
        <p:nvSpPr>
          <p:cNvPr id="3" name="Content Placeholder 2"/>
          <p:cNvSpPr>
            <a:spLocks noGrp="1"/>
          </p:cNvSpPr>
          <p:nvPr>
            <p:ph idx="1"/>
          </p:nvPr>
        </p:nvSpPr>
        <p:spPr/>
        <p:txBody>
          <a:bodyPr/>
          <a:lstStyle/>
          <a:p>
            <a:r>
              <a:rPr lang="en-US" dirty="0"/>
              <a:t>What command and promise does God give Jacob (v3)?</a:t>
            </a:r>
          </a:p>
          <a:p>
            <a:r>
              <a:rPr lang="en-US" dirty="0"/>
              <a:t>Why does Jacob need to hear the promise?</a:t>
            </a:r>
          </a:p>
          <a:p>
            <a:r>
              <a:rPr lang="en-US" dirty="0"/>
              <a:t>Why do we need to hear the promise as well as the command?</a:t>
            </a:r>
          </a:p>
          <a:p>
            <a:r>
              <a:rPr lang="en-US" dirty="0"/>
              <a:t>How does Jacob respond (v4-21)?</a:t>
            </a:r>
          </a:p>
          <a:p>
            <a:r>
              <a:rPr lang="en-US" dirty="0"/>
              <a:t>How is his response a demonstration of faith?</a:t>
            </a:r>
          </a:p>
        </p:txBody>
      </p:sp>
    </p:spTree>
    <p:extLst>
      <p:ext uri="{BB962C8B-B14F-4D97-AF65-F5344CB8AC3E}">
        <p14:creationId xmlns:p14="http://schemas.microsoft.com/office/powerpoint/2010/main" val="38274047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Genesis 31</a:t>
            </a:r>
          </a:p>
        </p:txBody>
      </p:sp>
      <p:sp>
        <p:nvSpPr>
          <p:cNvPr id="3" name="Content Placeholder 2"/>
          <p:cNvSpPr>
            <a:spLocks noGrp="1"/>
          </p:cNvSpPr>
          <p:nvPr>
            <p:ph idx="1"/>
          </p:nvPr>
        </p:nvSpPr>
        <p:spPr/>
        <p:txBody>
          <a:bodyPr/>
          <a:lstStyle/>
          <a:p>
            <a:r>
              <a:rPr lang="en-US" dirty="0"/>
              <a:t>Laban pursues Jacob.  After much bickering, they agree to a covenant.  How does Jacob refer to God, and what does he say about God (v42)?</a:t>
            </a:r>
          </a:p>
        </p:txBody>
      </p:sp>
    </p:spTree>
    <p:extLst>
      <p:ext uri="{BB962C8B-B14F-4D97-AF65-F5344CB8AC3E}">
        <p14:creationId xmlns:p14="http://schemas.microsoft.com/office/powerpoint/2010/main" val="15865546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Genesis 31</a:t>
            </a:r>
          </a:p>
        </p:txBody>
      </p:sp>
      <p:sp>
        <p:nvSpPr>
          <p:cNvPr id="3" name="Content Placeholder 2"/>
          <p:cNvSpPr>
            <a:spLocks noGrp="1"/>
          </p:cNvSpPr>
          <p:nvPr>
            <p:ph idx="1"/>
          </p:nvPr>
        </p:nvSpPr>
        <p:spPr/>
        <p:txBody>
          <a:bodyPr/>
          <a:lstStyle/>
          <a:p>
            <a:r>
              <a:rPr lang="en-US" dirty="0"/>
              <a:t>Laban pursues Jacob.  After much bickering, they agree to a covenant.  How does Jacob refer to God, and what does he say about God (v42)?</a:t>
            </a:r>
          </a:p>
          <a:p>
            <a:r>
              <a:rPr lang="en-US" dirty="0"/>
              <a:t>What does this suggest about his relationship with God?</a:t>
            </a:r>
          </a:p>
        </p:txBody>
      </p:sp>
    </p:spTree>
    <p:extLst>
      <p:ext uri="{BB962C8B-B14F-4D97-AF65-F5344CB8AC3E}">
        <p14:creationId xmlns:p14="http://schemas.microsoft.com/office/powerpoint/2010/main" val="42771509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Genesis 31</a:t>
            </a:r>
          </a:p>
        </p:txBody>
      </p:sp>
      <p:sp>
        <p:nvSpPr>
          <p:cNvPr id="3" name="Content Placeholder 2"/>
          <p:cNvSpPr>
            <a:spLocks noGrp="1"/>
          </p:cNvSpPr>
          <p:nvPr>
            <p:ph idx="1"/>
          </p:nvPr>
        </p:nvSpPr>
        <p:spPr/>
        <p:txBody>
          <a:bodyPr/>
          <a:lstStyle/>
          <a:p>
            <a:r>
              <a:rPr lang="en-US" dirty="0"/>
              <a:t>Laban pursues Jacob.  After much bickering, they agree to a covenant.  How does Jacob refer to God, and what does he say about God (v42)?</a:t>
            </a:r>
          </a:p>
          <a:p>
            <a:r>
              <a:rPr lang="en-US" dirty="0"/>
              <a:t>What does this suggest about his relationship with God?</a:t>
            </a:r>
          </a:p>
          <a:p>
            <a:r>
              <a:rPr lang="en-US" dirty="0"/>
              <a:t>Jacob calls God the “Fear of Isaac”.  What does this name suggest about God?</a:t>
            </a:r>
          </a:p>
        </p:txBody>
      </p:sp>
    </p:spTree>
    <p:extLst>
      <p:ext uri="{BB962C8B-B14F-4D97-AF65-F5344CB8AC3E}">
        <p14:creationId xmlns:p14="http://schemas.microsoft.com/office/powerpoint/2010/main" val="37090191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Genesis 31</a:t>
            </a:r>
          </a:p>
        </p:txBody>
      </p:sp>
      <p:sp>
        <p:nvSpPr>
          <p:cNvPr id="3" name="Content Placeholder 2"/>
          <p:cNvSpPr>
            <a:spLocks noGrp="1"/>
          </p:cNvSpPr>
          <p:nvPr>
            <p:ph idx="1"/>
          </p:nvPr>
        </p:nvSpPr>
        <p:spPr/>
        <p:txBody>
          <a:bodyPr/>
          <a:lstStyle/>
          <a:p>
            <a:r>
              <a:rPr lang="en-US" dirty="0"/>
              <a:t>Laban pursues Jacob.  After much bickering, they agree to a covenant.  How does Jacob refer to God, and what does he say about God (v42)?</a:t>
            </a:r>
          </a:p>
          <a:p>
            <a:r>
              <a:rPr lang="en-US" dirty="0"/>
              <a:t>What does this suggest about his relationship with God?</a:t>
            </a:r>
          </a:p>
          <a:p>
            <a:r>
              <a:rPr lang="en-US" dirty="0"/>
              <a:t>Jacob calls God the “Fear of Isaac”.  What does this name suggest about God?</a:t>
            </a:r>
          </a:p>
          <a:p>
            <a:r>
              <a:rPr lang="en-US" dirty="0"/>
              <a:t>What applications might we draw for our own lives?</a:t>
            </a:r>
          </a:p>
        </p:txBody>
      </p:sp>
    </p:spTree>
    <p:extLst>
      <p:ext uri="{BB962C8B-B14F-4D97-AF65-F5344CB8AC3E}">
        <p14:creationId xmlns:p14="http://schemas.microsoft.com/office/powerpoint/2010/main" val="26190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Genesis 32</a:t>
            </a:r>
          </a:p>
        </p:txBody>
      </p:sp>
      <p:sp>
        <p:nvSpPr>
          <p:cNvPr id="3" name="Content Placeholder 2"/>
          <p:cNvSpPr>
            <a:spLocks noGrp="1"/>
          </p:cNvSpPr>
          <p:nvPr>
            <p:ph idx="1"/>
          </p:nvPr>
        </p:nvSpPr>
        <p:spPr/>
        <p:txBody>
          <a:bodyPr/>
          <a:lstStyle/>
          <a:p>
            <a:r>
              <a:rPr lang="en-US" dirty="0"/>
              <a:t>The “angels of God” meet Jacob (v1-2) which takes us back to Jacob’s earlier dream when he left the land (28:12).  </a:t>
            </a:r>
          </a:p>
          <a:p>
            <a:endParaRPr lang="en-US" dirty="0"/>
          </a:p>
        </p:txBody>
      </p:sp>
    </p:spTree>
    <p:extLst>
      <p:ext uri="{BB962C8B-B14F-4D97-AF65-F5344CB8AC3E}">
        <p14:creationId xmlns:p14="http://schemas.microsoft.com/office/powerpoint/2010/main" val="30741550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Genesis 32</a:t>
            </a:r>
          </a:p>
        </p:txBody>
      </p:sp>
      <p:sp>
        <p:nvSpPr>
          <p:cNvPr id="3" name="Content Placeholder 2"/>
          <p:cNvSpPr>
            <a:spLocks noGrp="1"/>
          </p:cNvSpPr>
          <p:nvPr>
            <p:ph idx="1"/>
          </p:nvPr>
        </p:nvSpPr>
        <p:spPr/>
        <p:txBody>
          <a:bodyPr/>
          <a:lstStyle/>
          <a:p>
            <a:r>
              <a:rPr lang="en-US" dirty="0"/>
              <a:t>The “angels of God” meet Jacob (v1-2) which takes us back to Jacob’s earlier dream when he left the land (28:12).  </a:t>
            </a:r>
          </a:p>
          <a:p>
            <a:r>
              <a:rPr lang="en-US" dirty="0"/>
              <a:t>Jacob sends messengers to Esau, and Esau comes to meet Esau with 400 men.</a:t>
            </a:r>
          </a:p>
          <a:p>
            <a:r>
              <a:rPr lang="en-US" dirty="0"/>
              <a:t>How does Jacob respond (v7-8)?</a:t>
            </a:r>
          </a:p>
          <a:p>
            <a:endParaRPr lang="en-US" dirty="0"/>
          </a:p>
        </p:txBody>
      </p:sp>
    </p:spTree>
    <p:extLst>
      <p:ext uri="{BB962C8B-B14F-4D97-AF65-F5344CB8AC3E}">
        <p14:creationId xmlns:p14="http://schemas.microsoft.com/office/powerpoint/2010/main" val="39271976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Genesis 32</a:t>
            </a:r>
          </a:p>
        </p:txBody>
      </p:sp>
      <p:sp>
        <p:nvSpPr>
          <p:cNvPr id="3" name="Content Placeholder 2"/>
          <p:cNvSpPr>
            <a:spLocks noGrp="1"/>
          </p:cNvSpPr>
          <p:nvPr>
            <p:ph idx="1"/>
          </p:nvPr>
        </p:nvSpPr>
        <p:spPr/>
        <p:txBody>
          <a:bodyPr/>
          <a:lstStyle/>
          <a:p>
            <a:r>
              <a:rPr lang="en-US" dirty="0"/>
              <a:t>The “angels of God” meet Jacob (v1-2) which takes us back to Jacob’s earlier dream when he left the land (28:12).  </a:t>
            </a:r>
          </a:p>
          <a:p>
            <a:r>
              <a:rPr lang="en-US" dirty="0"/>
              <a:t>Jacob sends messengers to Esau, and Esau comes to meet Esau with 400 men.</a:t>
            </a:r>
          </a:p>
          <a:p>
            <a:r>
              <a:rPr lang="en-US" dirty="0"/>
              <a:t>How does Jacob respond (v7-8)?</a:t>
            </a:r>
          </a:p>
          <a:p>
            <a:r>
              <a:rPr lang="en-US" dirty="0"/>
              <a:t>How is this typical Jacob?</a:t>
            </a:r>
          </a:p>
          <a:p>
            <a:endParaRPr lang="en-US" dirty="0"/>
          </a:p>
        </p:txBody>
      </p:sp>
    </p:spTree>
    <p:extLst>
      <p:ext uri="{BB962C8B-B14F-4D97-AF65-F5344CB8AC3E}">
        <p14:creationId xmlns:p14="http://schemas.microsoft.com/office/powerpoint/2010/main" val="17061570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Genesis 32</a:t>
            </a:r>
          </a:p>
        </p:txBody>
      </p:sp>
      <p:sp>
        <p:nvSpPr>
          <p:cNvPr id="3" name="Content Placeholder 2"/>
          <p:cNvSpPr>
            <a:spLocks noGrp="1"/>
          </p:cNvSpPr>
          <p:nvPr>
            <p:ph idx="1"/>
          </p:nvPr>
        </p:nvSpPr>
        <p:spPr/>
        <p:txBody>
          <a:bodyPr/>
          <a:lstStyle/>
          <a:p>
            <a:r>
              <a:rPr lang="en-US" dirty="0"/>
              <a:t>The “angels of God” meet Jacob (v1-2) which takes us back to Jacob’s earlier dream when he left the land (28:12).  </a:t>
            </a:r>
          </a:p>
          <a:p>
            <a:r>
              <a:rPr lang="en-US" dirty="0"/>
              <a:t>Jacob sends messengers to Esau, and Esau comes to meet Esau with 400 men.</a:t>
            </a:r>
          </a:p>
          <a:p>
            <a:r>
              <a:rPr lang="en-US" dirty="0"/>
              <a:t>How does Jacob respond (v7-8)?</a:t>
            </a:r>
          </a:p>
          <a:p>
            <a:r>
              <a:rPr lang="en-US" dirty="0"/>
              <a:t>How is this typical Jacob?</a:t>
            </a:r>
          </a:p>
          <a:p>
            <a:r>
              <a:rPr lang="en-US" dirty="0"/>
              <a:t>How does Jacob respond (v9-12)?</a:t>
            </a:r>
          </a:p>
          <a:p>
            <a:endParaRPr lang="en-US" dirty="0"/>
          </a:p>
        </p:txBody>
      </p:sp>
    </p:spTree>
    <p:extLst>
      <p:ext uri="{BB962C8B-B14F-4D97-AF65-F5344CB8AC3E}">
        <p14:creationId xmlns:p14="http://schemas.microsoft.com/office/powerpoint/2010/main" val="24829305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Genesis 32</a:t>
            </a:r>
          </a:p>
        </p:txBody>
      </p:sp>
      <p:sp>
        <p:nvSpPr>
          <p:cNvPr id="3" name="Content Placeholder 2"/>
          <p:cNvSpPr>
            <a:spLocks noGrp="1"/>
          </p:cNvSpPr>
          <p:nvPr>
            <p:ph idx="1"/>
          </p:nvPr>
        </p:nvSpPr>
        <p:spPr/>
        <p:txBody>
          <a:bodyPr/>
          <a:lstStyle/>
          <a:p>
            <a:r>
              <a:rPr lang="en-US" dirty="0"/>
              <a:t>The “angels of God” meet Jacob (v1-2) which takes us back to Jacob’s earlier dream when he left the land (28:12).  </a:t>
            </a:r>
          </a:p>
          <a:p>
            <a:r>
              <a:rPr lang="en-US" dirty="0"/>
              <a:t>Jacob sends messengers to Esau, and Esau comes to meet Esau with 400 men.</a:t>
            </a:r>
          </a:p>
          <a:p>
            <a:r>
              <a:rPr lang="en-US" dirty="0"/>
              <a:t>How does Jacob respond (v7-8)?</a:t>
            </a:r>
          </a:p>
          <a:p>
            <a:r>
              <a:rPr lang="en-US" dirty="0"/>
              <a:t>How is this typical Jacob?</a:t>
            </a:r>
          </a:p>
          <a:p>
            <a:r>
              <a:rPr lang="en-US" dirty="0"/>
              <a:t>How does Jacob respond (v9-12)?</a:t>
            </a:r>
          </a:p>
          <a:p>
            <a:r>
              <a:rPr lang="en-US" dirty="0"/>
              <a:t>How is this a demonstration of faith?</a:t>
            </a:r>
          </a:p>
          <a:p>
            <a:endParaRPr lang="en-US" dirty="0"/>
          </a:p>
        </p:txBody>
      </p:sp>
    </p:spTree>
    <p:extLst>
      <p:ext uri="{BB962C8B-B14F-4D97-AF65-F5344CB8AC3E}">
        <p14:creationId xmlns:p14="http://schemas.microsoft.com/office/powerpoint/2010/main" val="33956632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Genesis 32 – Jacob’s Prayer</a:t>
            </a:r>
          </a:p>
        </p:txBody>
      </p:sp>
      <p:sp>
        <p:nvSpPr>
          <p:cNvPr id="3" name="Content Placeholder 2"/>
          <p:cNvSpPr>
            <a:spLocks noGrp="1"/>
          </p:cNvSpPr>
          <p:nvPr>
            <p:ph idx="1"/>
          </p:nvPr>
        </p:nvSpPr>
        <p:spPr/>
        <p:txBody>
          <a:bodyPr/>
          <a:lstStyle/>
          <a:p>
            <a:r>
              <a:rPr lang="en-US" dirty="0"/>
              <a:t>How does Jacob refer to God?</a:t>
            </a:r>
          </a:p>
        </p:txBody>
      </p:sp>
    </p:spTree>
    <p:extLst>
      <p:ext uri="{BB962C8B-B14F-4D97-AF65-F5344CB8AC3E}">
        <p14:creationId xmlns:p14="http://schemas.microsoft.com/office/powerpoint/2010/main" val="41176405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Genesis 32 – Jacob’s Prayer</a:t>
            </a:r>
          </a:p>
        </p:txBody>
      </p:sp>
      <p:sp>
        <p:nvSpPr>
          <p:cNvPr id="3" name="Content Placeholder 2"/>
          <p:cNvSpPr>
            <a:spLocks noGrp="1"/>
          </p:cNvSpPr>
          <p:nvPr>
            <p:ph idx="1"/>
          </p:nvPr>
        </p:nvSpPr>
        <p:spPr/>
        <p:txBody>
          <a:bodyPr/>
          <a:lstStyle/>
          <a:p>
            <a:r>
              <a:rPr lang="en-US" dirty="0"/>
              <a:t>How does Jacob refer to God?</a:t>
            </a:r>
          </a:p>
          <a:p>
            <a:r>
              <a:rPr lang="en-US" dirty="0"/>
              <a:t>This is the first time that Jacob uses God’s name – LORD (Yahweh).</a:t>
            </a:r>
          </a:p>
          <a:p>
            <a:endParaRPr lang="en-US" dirty="0"/>
          </a:p>
        </p:txBody>
      </p:sp>
    </p:spTree>
    <p:extLst>
      <p:ext uri="{BB962C8B-B14F-4D97-AF65-F5344CB8AC3E}">
        <p14:creationId xmlns:p14="http://schemas.microsoft.com/office/powerpoint/2010/main" val="30383645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Genesis 32 – Jacob’s Prayer</a:t>
            </a:r>
          </a:p>
        </p:txBody>
      </p:sp>
      <p:sp>
        <p:nvSpPr>
          <p:cNvPr id="3" name="Content Placeholder 2"/>
          <p:cNvSpPr>
            <a:spLocks noGrp="1"/>
          </p:cNvSpPr>
          <p:nvPr>
            <p:ph idx="1"/>
          </p:nvPr>
        </p:nvSpPr>
        <p:spPr/>
        <p:txBody>
          <a:bodyPr/>
          <a:lstStyle/>
          <a:p>
            <a:r>
              <a:rPr lang="en-US" dirty="0"/>
              <a:t>How does Jacob refer to God?</a:t>
            </a:r>
          </a:p>
          <a:p>
            <a:r>
              <a:rPr lang="en-US" dirty="0"/>
              <a:t>This is the first time that Jacob uses God’s name – LORD (Yahweh).</a:t>
            </a:r>
          </a:p>
          <a:p>
            <a:r>
              <a:rPr lang="en-US" dirty="0"/>
              <a:t>What does he say about himself, and why is this significant in his coming to faith (v10)?</a:t>
            </a:r>
          </a:p>
          <a:p>
            <a:endParaRPr lang="en-US" dirty="0"/>
          </a:p>
          <a:p>
            <a:endParaRPr lang="en-US" dirty="0"/>
          </a:p>
        </p:txBody>
      </p:sp>
    </p:spTree>
    <p:extLst>
      <p:ext uri="{BB962C8B-B14F-4D97-AF65-F5344CB8AC3E}">
        <p14:creationId xmlns:p14="http://schemas.microsoft.com/office/powerpoint/2010/main" val="18052659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Genesis 32 – Jacob’s Prayer</a:t>
            </a:r>
          </a:p>
        </p:txBody>
      </p:sp>
      <p:sp>
        <p:nvSpPr>
          <p:cNvPr id="3" name="Content Placeholder 2"/>
          <p:cNvSpPr>
            <a:spLocks noGrp="1"/>
          </p:cNvSpPr>
          <p:nvPr>
            <p:ph idx="1"/>
          </p:nvPr>
        </p:nvSpPr>
        <p:spPr/>
        <p:txBody>
          <a:bodyPr/>
          <a:lstStyle/>
          <a:p>
            <a:r>
              <a:rPr lang="en-US" dirty="0"/>
              <a:t>How does Jacob refer to God?</a:t>
            </a:r>
          </a:p>
          <a:p>
            <a:r>
              <a:rPr lang="en-US" dirty="0"/>
              <a:t>This is the first time that Jacob uses God’s name – LORD (Yahweh).</a:t>
            </a:r>
          </a:p>
          <a:p>
            <a:r>
              <a:rPr lang="en-US" dirty="0"/>
              <a:t>What does he say about himself, and why is this significant in his coming to faith (v10)?</a:t>
            </a:r>
          </a:p>
          <a:p>
            <a:r>
              <a:rPr lang="en-US" dirty="0"/>
              <a:t>What does Jacob acknowledge about God (v10)?</a:t>
            </a:r>
          </a:p>
          <a:p>
            <a:endParaRPr lang="en-US" dirty="0"/>
          </a:p>
          <a:p>
            <a:endParaRPr lang="en-US" dirty="0"/>
          </a:p>
        </p:txBody>
      </p:sp>
    </p:spTree>
    <p:extLst>
      <p:ext uri="{BB962C8B-B14F-4D97-AF65-F5344CB8AC3E}">
        <p14:creationId xmlns:p14="http://schemas.microsoft.com/office/powerpoint/2010/main" val="42371686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Genesis 32 – Jacob’s Prayer</a:t>
            </a:r>
          </a:p>
        </p:txBody>
      </p:sp>
      <p:sp>
        <p:nvSpPr>
          <p:cNvPr id="3" name="Content Placeholder 2"/>
          <p:cNvSpPr>
            <a:spLocks noGrp="1"/>
          </p:cNvSpPr>
          <p:nvPr>
            <p:ph idx="1"/>
          </p:nvPr>
        </p:nvSpPr>
        <p:spPr/>
        <p:txBody>
          <a:bodyPr/>
          <a:lstStyle/>
          <a:p>
            <a:r>
              <a:rPr lang="en-US" dirty="0"/>
              <a:t>How does Jacob refer to God?</a:t>
            </a:r>
          </a:p>
          <a:p>
            <a:r>
              <a:rPr lang="en-US" dirty="0"/>
              <a:t>This is the first time that Jacob uses God’s name – LORD (Yahweh).</a:t>
            </a:r>
          </a:p>
          <a:p>
            <a:r>
              <a:rPr lang="en-US" dirty="0"/>
              <a:t>What does he say about himself, and why is this significant in his coming to faith (v10)?</a:t>
            </a:r>
          </a:p>
          <a:p>
            <a:r>
              <a:rPr lang="en-US" dirty="0"/>
              <a:t>What does Jacob acknowledge about God (v10)?</a:t>
            </a:r>
          </a:p>
          <a:p>
            <a:r>
              <a:rPr lang="en-US" dirty="0"/>
              <a:t>What reasons does Jacob give God to answer his plea for deliverance (v11-12)?</a:t>
            </a:r>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32920827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Genesis 32 – Jacob’s Prayer</a:t>
            </a:r>
          </a:p>
        </p:txBody>
      </p:sp>
      <p:sp>
        <p:nvSpPr>
          <p:cNvPr id="3" name="Content Placeholder 2"/>
          <p:cNvSpPr>
            <a:spLocks noGrp="1"/>
          </p:cNvSpPr>
          <p:nvPr>
            <p:ph idx="1"/>
          </p:nvPr>
        </p:nvSpPr>
        <p:spPr/>
        <p:txBody>
          <a:bodyPr/>
          <a:lstStyle/>
          <a:p>
            <a:r>
              <a:rPr lang="en-US" dirty="0"/>
              <a:t>How does Jacob refer to God?</a:t>
            </a:r>
          </a:p>
          <a:p>
            <a:r>
              <a:rPr lang="en-US" dirty="0"/>
              <a:t>This is the first time that Jacob uses God’s name – LORD (Yahweh).</a:t>
            </a:r>
          </a:p>
          <a:p>
            <a:r>
              <a:rPr lang="en-US" dirty="0"/>
              <a:t>What does he say about himself, and why is this significant in his coming to faith (v10)?</a:t>
            </a:r>
          </a:p>
          <a:p>
            <a:r>
              <a:rPr lang="en-US" dirty="0"/>
              <a:t>What does Jacob acknowledge about God (v10)?</a:t>
            </a:r>
          </a:p>
          <a:p>
            <a:r>
              <a:rPr lang="en-US" dirty="0"/>
              <a:t>What reasons does Jacob give God to answer his plea for deliverance (v11-12)?</a:t>
            </a:r>
          </a:p>
          <a:p>
            <a:r>
              <a:rPr lang="en-US" dirty="0"/>
              <a:t>What application might we find in this prayer for our prayers?</a:t>
            </a:r>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204893563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Genesis 32</a:t>
            </a:r>
          </a:p>
        </p:txBody>
      </p:sp>
      <p:sp>
        <p:nvSpPr>
          <p:cNvPr id="3" name="Content Placeholder 2"/>
          <p:cNvSpPr>
            <a:spLocks noGrp="1"/>
          </p:cNvSpPr>
          <p:nvPr>
            <p:ph idx="1"/>
          </p:nvPr>
        </p:nvSpPr>
        <p:spPr/>
        <p:txBody>
          <a:bodyPr/>
          <a:lstStyle/>
          <a:p>
            <a:r>
              <a:rPr lang="en-US" dirty="0"/>
              <a:t>What peculiar event happens in v22-32?</a:t>
            </a:r>
          </a:p>
        </p:txBody>
      </p:sp>
    </p:spTree>
    <p:extLst>
      <p:ext uri="{BB962C8B-B14F-4D97-AF65-F5344CB8AC3E}">
        <p14:creationId xmlns:p14="http://schemas.microsoft.com/office/powerpoint/2010/main" val="185905220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Genesis 32</a:t>
            </a:r>
          </a:p>
        </p:txBody>
      </p:sp>
      <p:sp>
        <p:nvSpPr>
          <p:cNvPr id="3" name="Content Placeholder 2"/>
          <p:cNvSpPr>
            <a:spLocks noGrp="1"/>
          </p:cNvSpPr>
          <p:nvPr>
            <p:ph idx="1"/>
          </p:nvPr>
        </p:nvSpPr>
        <p:spPr/>
        <p:txBody>
          <a:bodyPr/>
          <a:lstStyle/>
          <a:p>
            <a:r>
              <a:rPr lang="en-US" dirty="0"/>
              <a:t>What peculiar event happens in v22-32?</a:t>
            </a:r>
          </a:p>
          <a:p>
            <a:r>
              <a:rPr lang="en-US" dirty="0"/>
              <a:t>There is a fun wordplay in the story:</a:t>
            </a:r>
          </a:p>
          <a:p>
            <a:pPr lvl="1"/>
            <a:r>
              <a:rPr lang="en-US" dirty="0"/>
              <a:t>God wrestles (</a:t>
            </a:r>
            <a:r>
              <a:rPr lang="en-US" dirty="0" err="1"/>
              <a:t>ye’abeq</a:t>
            </a:r>
            <a:r>
              <a:rPr lang="en-US" dirty="0"/>
              <a:t>)</a:t>
            </a:r>
          </a:p>
          <a:p>
            <a:pPr lvl="1"/>
            <a:r>
              <a:rPr lang="en-US" dirty="0"/>
              <a:t>With Jacob (</a:t>
            </a:r>
            <a:r>
              <a:rPr lang="en-US" dirty="0" err="1"/>
              <a:t>ya’aqob</a:t>
            </a:r>
            <a:r>
              <a:rPr lang="en-US" dirty="0"/>
              <a:t>)</a:t>
            </a:r>
          </a:p>
          <a:p>
            <a:pPr lvl="1"/>
            <a:r>
              <a:rPr lang="en-US" dirty="0"/>
              <a:t>By the Jabbok (</a:t>
            </a:r>
            <a:r>
              <a:rPr lang="en-US" dirty="0" err="1"/>
              <a:t>yabboq</a:t>
            </a:r>
            <a:r>
              <a:rPr lang="en-US" dirty="0"/>
              <a:t>)</a:t>
            </a:r>
          </a:p>
        </p:txBody>
      </p:sp>
    </p:spTree>
    <p:extLst>
      <p:ext uri="{BB962C8B-B14F-4D97-AF65-F5344CB8AC3E}">
        <p14:creationId xmlns:p14="http://schemas.microsoft.com/office/powerpoint/2010/main" val="145846827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Genesis 32</a:t>
            </a:r>
          </a:p>
        </p:txBody>
      </p:sp>
      <p:sp>
        <p:nvSpPr>
          <p:cNvPr id="3" name="Content Placeholder 2"/>
          <p:cNvSpPr>
            <a:spLocks noGrp="1"/>
          </p:cNvSpPr>
          <p:nvPr>
            <p:ph idx="1"/>
          </p:nvPr>
        </p:nvSpPr>
        <p:spPr/>
        <p:txBody>
          <a:bodyPr/>
          <a:lstStyle/>
          <a:p>
            <a:r>
              <a:rPr lang="en-US" dirty="0"/>
              <a:t>What peculiar event happens in v22-32?</a:t>
            </a:r>
          </a:p>
          <a:p>
            <a:r>
              <a:rPr lang="en-US" dirty="0"/>
              <a:t>There is a fun wordplay in the story:</a:t>
            </a:r>
          </a:p>
          <a:p>
            <a:pPr lvl="1"/>
            <a:r>
              <a:rPr lang="en-US" dirty="0"/>
              <a:t>God wrestles (</a:t>
            </a:r>
            <a:r>
              <a:rPr lang="en-US" dirty="0" err="1"/>
              <a:t>ye’abeq</a:t>
            </a:r>
            <a:r>
              <a:rPr lang="en-US" dirty="0"/>
              <a:t>)</a:t>
            </a:r>
          </a:p>
          <a:p>
            <a:pPr lvl="1"/>
            <a:r>
              <a:rPr lang="en-US" dirty="0"/>
              <a:t>With Jacob (</a:t>
            </a:r>
            <a:r>
              <a:rPr lang="en-US" dirty="0" err="1"/>
              <a:t>ya’aqob</a:t>
            </a:r>
            <a:r>
              <a:rPr lang="en-US" dirty="0"/>
              <a:t>)</a:t>
            </a:r>
          </a:p>
          <a:p>
            <a:pPr lvl="1"/>
            <a:r>
              <a:rPr lang="en-US" dirty="0"/>
              <a:t>By the Jabbok (</a:t>
            </a:r>
            <a:r>
              <a:rPr lang="en-US" dirty="0" err="1"/>
              <a:t>yabboq</a:t>
            </a:r>
            <a:r>
              <a:rPr lang="en-US" dirty="0"/>
              <a:t>)</a:t>
            </a:r>
          </a:p>
          <a:p>
            <a:r>
              <a:rPr lang="en-US" dirty="0"/>
              <a:t>What does Jacob require (v26)?</a:t>
            </a:r>
          </a:p>
        </p:txBody>
      </p:sp>
    </p:spTree>
    <p:extLst>
      <p:ext uri="{BB962C8B-B14F-4D97-AF65-F5344CB8AC3E}">
        <p14:creationId xmlns:p14="http://schemas.microsoft.com/office/powerpoint/2010/main" val="249024772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Genesis 32</a:t>
            </a:r>
          </a:p>
        </p:txBody>
      </p:sp>
      <p:sp>
        <p:nvSpPr>
          <p:cNvPr id="3" name="Content Placeholder 2"/>
          <p:cNvSpPr>
            <a:spLocks noGrp="1"/>
          </p:cNvSpPr>
          <p:nvPr>
            <p:ph idx="1"/>
          </p:nvPr>
        </p:nvSpPr>
        <p:spPr/>
        <p:txBody>
          <a:bodyPr/>
          <a:lstStyle/>
          <a:p>
            <a:r>
              <a:rPr lang="en-US" dirty="0"/>
              <a:t>What peculiar event happens in v22-32?</a:t>
            </a:r>
          </a:p>
          <a:p>
            <a:r>
              <a:rPr lang="en-US" dirty="0"/>
              <a:t>There is a fun wordplay in the story:</a:t>
            </a:r>
          </a:p>
          <a:p>
            <a:pPr lvl="1"/>
            <a:r>
              <a:rPr lang="en-US" dirty="0"/>
              <a:t>God wrestles (</a:t>
            </a:r>
            <a:r>
              <a:rPr lang="en-US" dirty="0" err="1"/>
              <a:t>ye’abeq</a:t>
            </a:r>
            <a:r>
              <a:rPr lang="en-US" dirty="0"/>
              <a:t>)</a:t>
            </a:r>
          </a:p>
          <a:p>
            <a:pPr lvl="1"/>
            <a:r>
              <a:rPr lang="en-US" dirty="0"/>
              <a:t>With Jacob (</a:t>
            </a:r>
            <a:r>
              <a:rPr lang="en-US" dirty="0" err="1"/>
              <a:t>ya’aqob</a:t>
            </a:r>
            <a:r>
              <a:rPr lang="en-US" dirty="0"/>
              <a:t>)</a:t>
            </a:r>
          </a:p>
          <a:p>
            <a:pPr lvl="1"/>
            <a:r>
              <a:rPr lang="en-US" dirty="0"/>
              <a:t>By the Jabbok (</a:t>
            </a:r>
            <a:r>
              <a:rPr lang="en-US" dirty="0" err="1"/>
              <a:t>yabboq</a:t>
            </a:r>
            <a:r>
              <a:rPr lang="en-US" dirty="0"/>
              <a:t>)</a:t>
            </a:r>
          </a:p>
          <a:p>
            <a:r>
              <a:rPr lang="en-US" dirty="0"/>
              <a:t>What does Jacob require (v26)?</a:t>
            </a:r>
          </a:p>
          <a:p>
            <a:r>
              <a:rPr lang="en-US" dirty="0"/>
              <a:t>How is this a demonstration of faith (and different from the old Jacob)?</a:t>
            </a:r>
          </a:p>
        </p:txBody>
      </p:sp>
    </p:spTree>
    <p:extLst>
      <p:ext uri="{BB962C8B-B14F-4D97-AF65-F5344CB8AC3E}">
        <p14:creationId xmlns:p14="http://schemas.microsoft.com/office/powerpoint/2010/main" val="129972101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Genesis 32</a:t>
            </a:r>
          </a:p>
        </p:txBody>
      </p:sp>
      <p:sp>
        <p:nvSpPr>
          <p:cNvPr id="3" name="Content Placeholder 2"/>
          <p:cNvSpPr>
            <a:spLocks noGrp="1"/>
          </p:cNvSpPr>
          <p:nvPr>
            <p:ph idx="1"/>
          </p:nvPr>
        </p:nvSpPr>
        <p:spPr/>
        <p:txBody>
          <a:bodyPr/>
          <a:lstStyle/>
          <a:p>
            <a:r>
              <a:rPr lang="en-US" dirty="0"/>
              <a:t>What peculiar event happens in v22-32?</a:t>
            </a:r>
          </a:p>
          <a:p>
            <a:r>
              <a:rPr lang="en-US" dirty="0"/>
              <a:t>There is a fun wordplay in the story:</a:t>
            </a:r>
          </a:p>
          <a:p>
            <a:pPr lvl="1"/>
            <a:r>
              <a:rPr lang="en-US" dirty="0"/>
              <a:t>God wrestles (</a:t>
            </a:r>
            <a:r>
              <a:rPr lang="en-US" dirty="0" err="1"/>
              <a:t>ye’abeq</a:t>
            </a:r>
            <a:r>
              <a:rPr lang="en-US" dirty="0"/>
              <a:t>)</a:t>
            </a:r>
          </a:p>
          <a:p>
            <a:pPr lvl="1"/>
            <a:r>
              <a:rPr lang="en-US" dirty="0"/>
              <a:t>With Jacob (</a:t>
            </a:r>
            <a:r>
              <a:rPr lang="en-US" dirty="0" err="1"/>
              <a:t>ya’aqob</a:t>
            </a:r>
            <a:r>
              <a:rPr lang="en-US" dirty="0"/>
              <a:t>)</a:t>
            </a:r>
          </a:p>
          <a:p>
            <a:pPr lvl="1"/>
            <a:r>
              <a:rPr lang="en-US" dirty="0"/>
              <a:t>By the Jabbok (</a:t>
            </a:r>
            <a:r>
              <a:rPr lang="en-US" dirty="0" err="1"/>
              <a:t>yabboq</a:t>
            </a:r>
            <a:r>
              <a:rPr lang="en-US" dirty="0"/>
              <a:t>)</a:t>
            </a:r>
          </a:p>
          <a:p>
            <a:r>
              <a:rPr lang="en-US" dirty="0"/>
              <a:t>What does Jacob require (v26)?</a:t>
            </a:r>
          </a:p>
          <a:p>
            <a:r>
              <a:rPr lang="en-US" dirty="0"/>
              <a:t>How is this a demonstration of faith (and different from the old Jacob)?</a:t>
            </a:r>
          </a:p>
          <a:p>
            <a:r>
              <a:rPr lang="en-US" dirty="0"/>
              <a:t>What further important event happens in v28?</a:t>
            </a:r>
          </a:p>
        </p:txBody>
      </p:sp>
    </p:spTree>
    <p:extLst>
      <p:ext uri="{BB962C8B-B14F-4D97-AF65-F5344CB8AC3E}">
        <p14:creationId xmlns:p14="http://schemas.microsoft.com/office/powerpoint/2010/main" val="376661288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Genesis 33</a:t>
            </a:r>
          </a:p>
        </p:txBody>
      </p:sp>
      <p:sp>
        <p:nvSpPr>
          <p:cNvPr id="3" name="Content Placeholder 2"/>
          <p:cNvSpPr>
            <a:spLocks noGrp="1"/>
          </p:cNvSpPr>
          <p:nvPr>
            <p:ph idx="1"/>
          </p:nvPr>
        </p:nvSpPr>
        <p:spPr/>
        <p:txBody>
          <a:bodyPr/>
          <a:lstStyle/>
          <a:p>
            <a:r>
              <a:rPr lang="en-US" dirty="0"/>
              <a:t>Jacob and Esau meet.  What does Jacob acknowledge twice in his dialogue with Esau (v5, 11)?</a:t>
            </a:r>
          </a:p>
        </p:txBody>
      </p:sp>
    </p:spTree>
    <p:extLst>
      <p:ext uri="{BB962C8B-B14F-4D97-AF65-F5344CB8AC3E}">
        <p14:creationId xmlns:p14="http://schemas.microsoft.com/office/powerpoint/2010/main" val="304863877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Genesis 33</a:t>
            </a:r>
          </a:p>
        </p:txBody>
      </p:sp>
      <p:sp>
        <p:nvSpPr>
          <p:cNvPr id="3" name="Content Placeholder 2"/>
          <p:cNvSpPr>
            <a:spLocks noGrp="1"/>
          </p:cNvSpPr>
          <p:nvPr>
            <p:ph idx="1"/>
          </p:nvPr>
        </p:nvSpPr>
        <p:spPr/>
        <p:txBody>
          <a:bodyPr/>
          <a:lstStyle/>
          <a:p>
            <a:r>
              <a:rPr lang="en-US" dirty="0"/>
              <a:t>Jacob and Esau meet.  What does Jacob acknowledge twice in his dialogue with Esau (v5, 11)?</a:t>
            </a:r>
          </a:p>
          <a:p>
            <a:r>
              <a:rPr lang="en-US" dirty="0"/>
              <a:t>How is this a demonstration of faith?</a:t>
            </a:r>
          </a:p>
        </p:txBody>
      </p:sp>
    </p:spTree>
    <p:extLst>
      <p:ext uri="{BB962C8B-B14F-4D97-AF65-F5344CB8AC3E}">
        <p14:creationId xmlns:p14="http://schemas.microsoft.com/office/powerpoint/2010/main" val="44973835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Genesis 33</a:t>
            </a:r>
          </a:p>
        </p:txBody>
      </p:sp>
      <p:sp>
        <p:nvSpPr>
          <p:cNvPr id="3" name="Content Placeholder 2"/>
          <p:cNvSpPr>
            <a:spLocks noGrp="1"/>
          </p:cNvSpPr>
          <p:nvPr>
            <p:ph idx="1"/>
          </p:nvPr>
        </p:nvSpPr>
        <p:spPr/>
        <p:txBody>
          <a:bodyPr/>
          <a:lstStyle/>
          <a:p>
            <a:r>
              <a:rPr lang="en-US" dirty="0"/>
              <a:t>Jacob and Esau meet.  What does Jacob acknowledge twice in his dialogue with Esau (v5, 11)?</a:t>
            </a:r>
          </a:p>
          <a:p>
            <a:r>
              <a:rPr lang="en-US" dirty="0"/>
              <a:t>How is this a demonstration of faith?</a:t>
            </a:r>
          </a:p>
          <a:p>
            <a:r>
              <a:rPr lang="en-US" dirty="0"/>
              <a:t>Jacob and Esau part on friendly terms, and Jacob builds an altar which he calls El-</a:t>
            </a:r>
            <a:r>
              <a:rPr lang="en-US" dirty="0" err="1"/>
              <a:t>Elohe</a:t>
            </a:r>
            <a:r>
              <a:rPr lang="en-US" dirty="0"/>
              <a:t>-Israel (God, the God of Israel).  Why is this hugely significant in Jacob’s spiritual journey?</a:t>
            </a:r>
          </a:p>
        </p:txBody>
      </p:sp>
    </p:spTree>
    <p:extLst>
      <p:ext uri="{BB962C8B-B14F-4D97-AF65-F5344CB8AC3E}">
        <p14:creationId xmlns:p14="http://schemas.microsoft.com/office/powerpoint/2010/main" val="219402207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Genesis 33</a:t>
            </a:r>
          </a:p>
        </p:txBody>
      </p:sp>
      <p:sp>
        <p:nvSpPr>
          <p:cNvPr id="3" name="Content Placeholder 2"/>
          <p:cNvSpPr>
            <a:spLocks noGrp="1"/>
          </p:cNvSpPr>
          <p:nvPr>
            <p:ph idx="1"/>
          </p:nvPr>
        </p:nvSpPr>
        <p:spPr/>
        <p:txBody>
          <a:bodyPr/>
          <a:lstStyle/>
          <a:p>
            <a:r>
              <a:rPr lang="en-US" dirty="0"/>
              <a:t>Jacob and Esau meet.  What does Jacob acknowledge twice in his dialogue with Esau (v5, 11)?</a:t>
            </a:r>
          </a:p>
          <a:p>
            <a:r>
              <a:rPr lang="en-US" dirty="0"/>
              <a:t>How is this a demonstration of faith?</a:t>
            </a:r>
          </a:p>
          <a:p>
            <a:r>
              <a:rPr lang="en-US" dirty="0"/>
              <a:t>Jacob and Esau part on friendly terms, and Jacob builds an altar which he calls El-</a:t>
            </a:r>
            <a:r>
              <a:rPr lang="en-US" dirty="0" err="1"/>
              <a:t>Elohe</a:t>
            </a:r>
            <a:r>
              <a:rPr lang="en-US" dirty="0"/>
              <a:t>-Israel (God, the God of Israel).  Why is this hugely significant in Jacob’s spiritual journey?</a:t>
            </a:r>
          </a:p>
          <a:p>
            <a:r>
              <a:rPr lang="en-US" dirty="0"/>
              <a:t>Consider your own life.  Did you come to faith in Jesus all at once, or was it a process like Jacob?</a:t>
            </a:r>
          </a:p>
        </p:txBody>
      </p:sp>
    </p:spTree>
    <p:extLst>
      <p:ext uri="{BB962C8B-B14F-4D97-AF65-F5344CB8AC3E}">
        <p14:creationId xmlns:p14="http://schemas.microsoft.com/office/powerpoint/2010/main" val="429349306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Genesis 33</a:t>
            </a:r>
          </a:p>
        </p:txBody>
      </p:sp>
      <p:sp>
        <p:nvSpPr>
          <p:cNvPr id="3" name="Content Placeholder 2"/>
          <p:cNvSpPr>
            <a:spLocks noGrp="1"/>
          </p:cNvSpPr>
          <p:nvPr>
            <p:ph idx="1"/>
          </p:nvPr>
        </p:nvSpPr>
        <p:spPr/>
        <p:txBody>
          <a:bodyPr/>
          <a:lstStyle/>
          <a:p>
            <a:r>
              <a:rPr lang="en-US" dirty="0"/>
              <a:t>Jacob and Esau meet.  What does Jacob acknowledge twice in his dialogue with Esau (v5, 11)?</a:t>
            </a:r>
          </a:p>
          <a:p>
            <a:r>
              <a:rPr lang="en-US" dirty="0"/>
              <a:t>How is this a demonstration of faith?</a:t>
            </a:r>
          </a:p>
          <a:p>
            <a:r>
              <a:rPr lang="en-US" dirty="0"/>
              <a:t>Jacob and Esau part on friendly terms, and Jacob builds an altar which he calls El-</a:t>
            </a:r>
            <a:r>
              <a:rPr lang="en-US" dirty="0" err="1"/>
              <a:t>Elohe</a:t>
            </a:r>
            <a:r>
              <a:rPr lang="en-US" dirty="0"/>
              <a:t>-Israel (God, the God of Israel).  Why is this hugely significant in Jacob’s spiritual journey?</a:t>
            </a:r>
          </a:p>
          <a:p>
            <a:r>
              <a:rPr lang="en-US" dirty="0"/>
              <a:t>Consider your own life.  Did you come to faith in Jesus all at once, or was it a process like Jacob?</a:t>
            </a:r>
          </a:p>
          <a:p>
            <a:r>
              <a:rPr lang="en-US" dirty="0"/>
              <a:t>What insight does this suggest about our evangelism?</a:t>
            </a:r>
          </a:p>
        </p:txBody>
      </p:sp>
    </p:spTree>
    <p:extLst>
      <p:ext uri="{BB962C8B-B14F-4D97-AF65-F5344CB8AC3E}">
        <p14:creationId xmlns:p14="http://schemas.microsoft.com/office/powerpoint/2010/main" val="99454062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Genesis 34</a:t>
            </a:r>
          </a:p>
        </p:txBody>
      </p:sp>
      <p:sp>
        <p:nvSpPr>
          <p:cNvPr id="3" name="Content Placeholder 2"/>
          <p:cNvSpPr>
            <a:spLocks noGrp="1"/>
          </p:cNvSpPr>
          <p:nvPr>
            <p:ph idx="1"/>
          </p:nvPr>
        </p:nvSpPr>
        <p:spPr/>
        <p:txBody>
          <a:bodyPr/>
          <a:lstStyle/>
          <a:p>
            <a:r>
              <a:rPr lang="en-US" dirty="0"/>
              <a:t>This chapter is a sad tale of rape, deceit (the old family sin now passed on to Jacob’s children), Jacob’s failure to take charge of the situation, and his children’s slaughter and plunder of entire city.  Significantly God is not mentioned once in this chapter.</a:t>
            </a:r>
          </a:p>
        </p:txBody>
      </p:sp>
    </p:spTree>
    <p:extLst>
      <p:ext uri="{BB962C8B-B14F-4D97-AF65-F5344CB8AC3E}">
        <p14:creationId xmlns:p14="http://schemas.microsoft.com/office/powerpoint/2010/main" val="114537768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Genesis 34</a:t>
            </a:r>
          </a:p>
        </p:txBody>
      </p:sp>
      <p:sp>
        <p:nvSpPr>
          <p:cNvPr id="3" name="Content Placeholder 2"/>
          <p:cNvSpPr>
            <a:spLocks noGrp="1"/>
          </p:cNvSpPr>
          <p:nvPr>
            <p:ph idx="1"/>
          </p:nvPr>
        </p:nvSpPr>
        <p:spPr/>
        <p:txBody>
          <a:bodyPr/>
          <a:lstStyle/>
          <a:p>
            <a:r>
              <a:rPr lang="en-US" dirty="0"/>
              <a:t>This chapter is a sad tale of rape, deceit (the old family sin now passed on to Jacob’s children), Jacob’s failure to take charge of the situation, and his children’s slaughter and plunder of entire city.  Significantly God is not mentioned once in this chapter.</a:t>
            </a:r>
          </a:p>
          <a:p>
            <a:r>
              <a:rPr lang="en-US" dirty="0"/>
              <a:t>What does this story tell us about God’s people, especially new believers?</a:t>
            </a:r>
          </a:p>
        </p:txBody>
      </p:sp>
    </p:spTree>
    <p:extLst>
      <p:ext uri="{BB962C8B-B14F-4D97-AF65-F5344CB8AC3E}">
        <p14:creationId xmlns:p14="http://schemas.microsoft.com/office/powerpoint/2010/main" val="302096072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Genesis 34</a:t>
            </a:r>
          </a:p>
        </p:txBody>
      </p:sp>
      <p:sp>
        <p:nvSpPr>
          <p:cNvPr id="3" name="Content Placeholder 2"/>
          <p:cNvSpPr>
            <a:spLocks noGrp="1"/>
          </p:cNvSpPr>
          <p:nvPr>
            <p:ph idx="1"/>
          </p:nvPr>
        </p:nvSpPr>
        <p:spPr/>
        <p:txBody>
          <a:bodyPr/>
          <a:lstStyle/>
          <a:p>
            <a:r>
              <a:rPr lang="en-US" dirty="0"/>
              <a:t>This chapter is a sad tale of rape, deceit (the old family sin now passed on to Jacob’s children), Jacob’s failure to take charge of the situation, and his children’s slaughter and plunder of entire city.  Significantly God is not mentioned once in this chapter.</a:t>
            </a:r>
          </a:p>
          <a:p>
            <a:r>
              <a:rPr lang="en-US" dirty="0"/>
              <a:t>What does this story tell us about God’s people, especially new believers?</a:t>
            </a:r>
          </a:p>
          <a:p>
            <a:r>
              <a:rPr lang="en-US" dirty="0"/>
              <a:t>What lesson is there for us as we interact with new believers?</a:t>
            </a:r>
          </a:p>
        </p:txBody>
      </p:sp>
    </p:spTree>
    <p:extLst>
      <p:ext uri="{BB962C8B-B14F-4D97-AF65-F5344CB8AC3E}">
        <p14:creationId xmlns:p14="http://schemas.microsoft.com/office/powerpoint/2010/main" val="108036908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Genesis 34</a:t>
            </a:r>
          </a:p>
        </p:txBody>
      </p:sp>
      <p:sp>
        <p:nvSpPr>
          <p:cNvPr id="3" name="Content Placeholder 2"/>
          <p:cNvSpPr>
            <a:spLocks noGrp="1"/>
          </p:cNvSpPr>
          <p:nvPr>
            <p:ph idx="1"/>
          </p:nvPr>
        </p:nvSpPr>
        <p:spPr/>
        <p:txBody>
          <a:bodyPr/>
          <a:lstStyle/>
          <a:p>
            <a:r>
              <a:rPr lang="en-US" dirty="0"/>
              <a:t>This chapter is a sad tale of rape, deceit (the old family sin now passed on to Jacob’s children), Jacob’s failure to take charge of the situation, and his children’s slaughter and plunder of entire city.  Significantly God is not mentioned once in this chapter.</a:t>
            </a:r>
          </a:p>
          <a:p>
            <a:r>
              <a:rPr lang="en-US" dirty="0"/>
              <a:t>What does this story tell us about God’s people, especially new believers?</a:t>
            </a:r>
          </a:p>
          <a:p>
            <a:r>
              <a:rPr lang="en-US" dirty="0"/>
              <a:t>What lesson is there for us as we interact with new believers?</a:t>
            </a:r>
          </a:p>
          <a:p>
            <a:r>
              <a:rPr lang="en-US" dirty="0"/>
              <a:t>What warning is there for us?</a:t>
            </a:r>
          </a:p>
        </p:txBody>
      </p:sp>
    </p:spTree>
    <p:extLst>
      <p:ext uri="{BB962C8B-B14F-4D97-AF65-F5344CB8AC3E}">
        <p14:creationId xmlns:p14="http://schemas.microsoft.com/office/powerpoint/2010/main" val="101190802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Genesis 35</a:t>
            </a:r>
          </a:p>
        </p:txBody>
      </p:sp>
      <p:sp>
        <p:nvSpPr>
          <p:cNvPr id="3" name="Content Placeholder 2"/>
          <p:cNvSpPr>
            <a:spLocks noGrp="1"/>
          </p:cNvSpPr>
          <p:nvPr>
            <p:ph idx="1"/>
          </p:nvPr>
        </p:nvSpPr>
        <p:spPr/>
        <p:txBody>
          <a:bodyPr/>
          <a:lstStyle/>
          <a:p>
            <a:r>
              <a:rPr lang="en-US" dirty="0"/>
              <a:t>What does God tell Jacob to do (v1), and how does Jacob respond (v2-4)?</a:t>
            </a:r>
          </a:p>
        </p:txBody>
      </p:sp>
    </p:spTree>
    <p:extLst>
      <p:ext uri="{BB962C8B-B14F-4D97-AF65-F5344CB8AC3E}">
        <p14:creationId xmlns:p14="http://schemas.microsoft.com/office/powerpoint/2010/main" val="23387836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Genesis 35</a:t>
            </a:r>
          </a:p>
        </p:txBody>
      </p:sp>
      <p:sp>
        <p:nvSpPr>
          <p:cNvPr id="3" name="Content Placeholder 2"/>
          <p:cNvSpPr>
            <a:spLocks noGrp="1"/>
          </p:cNvSpPr>
          <p:nvPr>
            <p:ph idx="1"/>
          </p:nvPr>
        </p:nvSpPr>
        <p:spPr/>
        <p:txBody>
          <a:bodyPr/>
          <a:lstStyle/>
          <a:p>
            <a:r>
              <a:rPr lang="en-US" dirty="0"/>
              <a:t>What does God tell Jacob to do (v1), and how does Jacob respond (v2-4)?</a:t>
            </a:r>
          </a:p>
          <a:p>
            <a:r>
              <a:rPr lang="en-US" dirty="0"/>
              <a:t>How is this an expression of growing faith?</a:t>
            </a:r>
          </a:p>
        </p:txBody>
      </p:sp>
    </p:spTree>
    <p:extLst>
      <p:ext uri="{BB962C8B-B14F-4D97-AF65-F5344CB8AC3E}">
        <p14:creationId xmlns:p14="http://schemas.microsoft.com/office/powerpoint/2010/main" val="87080484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Genesis 35</a:t>
            </a:r>
          </a:p>
        </p:txBody>
      </p:sp>
      <p:sp>
        <p:nvSpPr>
          <p:cNvPr id="3" name="Content Placeholder 2"/>
          <p:cNvSpPr>
            <a:spLocks noGrp="1"/>
          </p:cNvSpPr>
          <p:nvPr>
            <p:ph idx="1"/>
          </p:nvPr>
        </p:nvSpPr>
        <p:spPr/>
        <p:txBody>
          <a:bodyPr/>
          <a:lstStyle/>
          <a:p>
            <a:r>
              <a:rPr lang="en-US" dirty="0"/>
              <a:t>What does God tell Jacob to do (v1), and how does Jacob respond (v2-4)?</a:t>
            </a:r>
          </a:p>
          <a:p>
            <a:r>
              <a:rPr lang="en-US" dirty="0"/>
              <a:t>How is this an expression of growing faith?</a:t>
            </a:r>
          </a:p>
          <a:p>
            <a:r>
              <a:rPr lang="en-US" dirty="0"/>
              <a:t>The fear of the Lord comes upon the people around them as they journey to Bethel.  Jacob builds an altar to the Lord, and God repeats some of the Abrahamic </a:t>
            </a:r>
            <a:r>
              <a:rPr lang="en-US" dirty="0" err="1"/>
              <a:t>Coventant</a:t>
            </a:r>
            <a:r>
              <a:rPr lang="en-US" dirty="0"/>
              <a:t> promises.</a:t>
            </a:r>
          </a:p>
        </p:txBody>
      </p:sp>
    </p:spTree>
    <p:extLst>
      <p:ext uri="{BB962C8B-B14F-4D97-AF65-F5344CB8AC3E}">
        <p14:creationId xmlns:p14="http://schemas.microsoft.com/office/powerpoint/2010/main" val="259606705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Genesis 35</a:t>
            </a:r>
          </a:p>
        </p:txBody>
      </p:sp>
      <p:sp>
        <p:nvSpPr>
          <p:cNvPr id="3" name="Content Placeholder 2"/>
          <p:cNvSpPr>
            <a:spLocks noGrp="1"/>
          </p:cNvSpPr>
          <p:nvPr>
            <p:ph idx="1"/>
          </p:nvPr>
        </p:nvSpPr>
        <p:spPr/>
        <p:txBody>
          <a:bodyPr/>
          <a:lstStyle/>
          <a:p>
            <a:r>
              <a:rPr lang="en-US" dirty="0"/>
              <a:t>What does God tell Jacob to do (v1), and how does Jacob respond (v2-4)?</a:t>
            </a:r>
          </a:p>
          <a:p>
            <a:r>
              <a:rPr lang="en-US" dirty="0"/>
              <a:t>How is this an expression of growing faith?</a:t>
            </a:r>
          </a:p>
          <a:p>
            <a:r>
              <a:rPr lang="en-US" dirty="0"/>
              <a:t>The fear of the Lord comes upon the people around them as they journey to Bethel.  Jacob builds an altar to the Lord, and God repeats some of the Abrahamic </a:t>
            </a:r>
            <a:r>
              <a:rPr lang="en-US" dirty="0" err="1"/>
              <a:t>Coventant</a:t>
            </a:r>
            <a:r>
              <a:rPr lang="en-US" dirty="0"/>
              <a:t> promises.</a:t>
            </a:r>
          </a:p>
          <a:p>
            <a:r>
              <a:rPr lang="en-US" dirty="0"/>
              <a:t>Several short notes follow one right after the other: Rachel dies giving birth to Benjamin, Reuben sleeps with one of Jacob’s concubines, the 12 brothers are listed, and Isaac dies.</a:t>
            </a:r>
          </a:p>
        </p:txBody>
      </p:sp>
    </p:spTree>
    <p:extLst>
      <p:ext uri="{BB962C8B-B14F-4D97-AF65-F5344CB8AC3E}">
        <p14:creationId xmlns:p14="http://schemas.microsoft.com/office/powerpoint/2010/main" val="367337678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Coming to Faith, Seeking Peace</a:t>
            </a:r>
          </a:p>
        </p:txBody>
      </p:sp>
      <p:sp>
        <p:nvSpPr>
          <p:cNvPr id="3" name="Content Placeholder 2"/>
          <p:cNvSpPr>
            <a:spLocks noGrp="1"/>
          </p:cNvSpPr>
          <p:nvPr>
            <p:ph idx="1"/>
          </p:nvPr>
        </p:nvSpPr>
        <p:spPr/>
        <p:txBody>
          <a:bodyPr/>
          <a:lstStyle/>
          <a:p>
            <a:r>
              <a:rPr lang="en-US" dirty="0"/>
              <a:t>At the beginning of our study, Jacob had not yet come to faith in the Lord – and his relationships were a mess (with his wives, with Laban, with Esau).  As he comes to faith, many of his relationships begin to mend.  Do you think that is a coincidence?  Why or why not?</a:t>
            </a:r>
          </a:p>
        </p:txBody>
      </p:sp>
    </p:spTree>
    <p:extLst>
      <p:ext uri="{BB962C8B-B14F-4D97-AF65-F5344CB8AC3E}">
        <p14:creationId xmlns:p14="http://schemas.microsoft.com/office/powerpoint/2010/main" val="113165495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Coming to Faith, Seeking Peace</a:t>
            </a:r>
          </a:p>
        </p:txBody>
      </p:sp>
      <p:sp>
        <p:nvSpPr>
          <p:cNvPr id="3" name="Content Placeholder 2"/>
          <p:cNvSpPr>
            <a:spLocks noGrp="1"/>
          </p:cNvSpPr>
          <p:nvPr>
            <p:ph idx="1"/>
          </p:nvPr>
        </p:nvSpPr>
        <p:spPr/>
        <p:txBody>
          <a:bodyPr/>
          <a:lstStyle/>
          <a:p>
            <a:r>
              <a:rPr lang="en-US" dirty="0"/>
              <a:t>At the beginning of our study, Jacob had not yet come to faith in the Lord – and his relationships were a mess (with his wives, with Laban, with Esau).  As he comes to faith, many of his relationships begin to mend.  Do you think that is a coincidence?  Why or why not?</a:t>
            </a:r>
          </a:p>
          <a:p>
            <a:r>
              <a:rPr lang="en-US" dirty="0"/>
              <a:t>What part does God play in this relationship mending?  What part does Jacob play?</a:t>
            </a:r>
          </a:p>
        </p:txBody>
      </p:sp>
    </p:spTree>
    <p:extLst>
      <p:ext uri="{BB962C8B-B14F-4D97-AF65-F5344CB8AC3E}">
        <p14:creationId xmlns:p14="http://schemas.microsoft.com/office/powerpoint/2010/main" val="330160988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Coming to Faith, Seeking Peace</a:t>
            </a:r>
          </a:p>
        </p:txBody>
      </p:sp>
      <p:sp>
        <p:nvSpPr>
          <p:cNvPr id="3" name="Content Placeholder 2"/>
          <p:cNvSpPr>
            <a:spLocks noGrp="1"/>
          </p:cNvSpPr>
          <p:nvPr>
            <p:ph idx="1"/>
          </p:nvPr>
        </p:nvSpPr>
        <p:spPr/>
        <p:txBody>
          <a:bodyPr/>
          <a:lstStyle/>
          <a:p>
            <a:r>
              <a:rPr lang="en-US" dirty="0"/>
              <a:t>At the beginning of our study, Jacob had not yet come to faith in the Lord – and his relationships were a mess (with his wives, with Laban, with Esau).  As he comes to faith, many of his relationships begin to mend.  Do you think that is a coincidence?  Why or why not?</a:t>
            </a:r>
          </a:p>
          <a:p>
            <a:r>
              <a:rPr lang="en-US" dirty="0"/>
              <a:t>What part does God play in this relationship mending?  What part does Jacob play?</a:t>
            </a:r>
          </a:p>
          <a:p>
            <a:r>
              <a:rPr lang="en-US" dirty="0"/>
              <a:t>What lessons might we learn?</a:t>
            </a:r>
          </a:p>
        </p:txBody>
      </p:sp>
    </p:spTree>
    <p:extLst>
      <p:ext uri="{BB962C8B-B14F-4D97-AF65-F5344CB8AC3E}">
        <p14:creationId xmlns:p14="http://schemas.microsoft.com/office/powerpoint/2010/main" val="197824842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a:t>
            </a:r>
          </a:p>
        </p:txBody>
      </p:sp>
      <p:sp>
        <p:nvSpPr>
          <p:cNvPr id="3" name="Content Placeholder 2"/>
          <p:cNvSpPr>
            <a:spLocks noGrp="1"/>
          </p:cNvSpPr>
          <p:nvPr>
            <p:ph idx="1"/>
          </p:nvPr>
        </p:nvSpPr>
        <p:spPr/>
        <p:txBody>
          <a:bodyPr/>
          <a:lstStyle/>
          <a:p>
            <a:r>
              <a:rPr lang="en-US" dirty="0"/>
              <a:t>Jacob slowly comes to faith in the Lord as he begins to obey, and humbly prays, and seeks God’s blessing, and acknowledges God’s gracious help, and finally acknowledges God as his God.</a:t>
            </a:r>
          </a:p>
          <a:p>
            <a:pPr marL="0" indent="0">
              <a:buNone/>
            </a:pPr>
            <a:endParaRPr lang="en-US" dirty="0"/>
          </a:p>
        </p:txBody>
      </p:sp>
    </p:spTree>
    <p:extLst>
      <p:ext uri="{BB962C8B-B14F-4D97-AF65-F5344CB8AC3E}">
        <p14:creationId xmlns:p14="http://schemas.microsoft.com/office/powerpoint/2010/main" val="211942309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a:t>
            </a:r>
          </a:p>
        </p:txBody>
      </p:sp>
      <p:sp>
        <p:nvSpPr>
          <p:cNvPr id="3" name="Content Placeholder 2"/>
          <p:cNvSpPr>
            <a:spLocks noGrp="1"/>
          </p:cNvSpPr>
          <p:nvPr>
            <p:ph idx="1"/>
          </p:nvPr>
        </p:nvSpPr>
        <p:spPr/>
        <p:txBody>
          <a:bodyPr/>
          <a:lstStyle/>
          <a:p>
            <a:r>
              <a:rPr lang="en-US" dirty="0"/>
              <a:t>Jacob slowly comes to faith in the Lord as he begins to obey, and humbly prays, and seeks God’s blessing, and acknowledges God’s gracious help, and finally acknowledges God as his God.</a:t>
            </a:r>
          </a:p>
          <a:p>
            <a:r>
              <a:rPr lang="en-US" dirty="0"/>
              <a:t>Jacob still fails, but his faith continues to grow.  And with his new relationship with God, he begins to mend his </a:t>
            </a:r>
            <a:r>
              <a:rPr lang="en-US"/>
              <a:t>human relationships.</a:t>
            </a:r>
            <a:endParaRPr lang="en-US" dirty="0"/>
          </a:p>
        </p:txBody>
      </p:sp>
    </p:spTree>
    <p:extLst>
      <p:ext uri="{BB962C8B-B14F-4D97-AF65-F5344CB8AC3E}">
        <p14:creationId xmlns:p14="http://schemas.microsoft.com/office/powerpoint/2010/main" val="362088941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a:t>
            </a:r>
          </a:p>
        </p:txBody>
      </p:sp>
      <p:sp>
        <p:nvSpPr>
          <p:cNvPr id="3" name="Content Placeholder 2"/>
          <p:cNvSpPr>
            <a:spLocks noGrp="1"/>
          </p:cNvSpPr>
          <p:nvPr>
            <p:ph idx="1"/>
          </p:nvPr>
        </p:nvSpPr>
        <p:spPr>
          <a:xfrm>
            <a:off x="680321" y="2336873"/>
            <a:ext cx="9613861" cy="4373020"/>
          </a:xfrm>
        </p:spPr>
        <p:txBody>
          <a:bodyPr>
            <a:normAutofit/>
          </a:bodyPr>
          <a:lstStyle/>
          <a:p>
            <a:r>
              <a:rPr lang="en-US" dirty="0"/>
              <a:t>Jacob slowly comes to faith in the Lord as he begins to obey, and humbly prays, and seeks God’s blessing, and acknowledges God’s gracious help, and finally acknowledges God as his God.</a:t>
            </a:r>
          </a:p>
          <a:p>
            <a:r>
              <a:rPr lang="en-US" dirty="0"/>
              <a:t>Jacob still fails, but his faith continues to grow.  And with his new relationship with God, he begins to mend his human relationships.</a:t>
            </a:r>
          </a:p>
          <a:p>
            <a:r>
              <a:rPr lang="en-US" dirty="0"/>
              <a:t>At the same time God is at work in Jacob’s life…</a:t>
            </a:r>
          </a:p>
        </p:txBody>
      </p:sp>
    </p:spTree>
    <p:extLst>
      <p:ext uri="{BB962C8B-B14F-4D97-AF65-F5344CB8AC3E}">
        <p14:creationId xmlns:p14="http://schemas.microsoft.com/office/powerpoint/2010/main" val="424325160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a:t>
            </a:r>
          </a:p>
        </p:txBody>
      </p:sp>
      <p:sp>
        <p:nvSpPr>
          <p:cNvPr id="3" name="Content Placeholder 2"/>
          <p:cNvSpPr>
            <a:spLocks noGrp="1"/>
          </p:cNvSpPr>
          <p:nvPr>
            <p:ph idx="1"/>
          </p:nvPr>
        </p:nvSpPr>
        <p:spPr>
          <a:xfrm>
            <a:off x="680321" y="2336873"/>
            <a:ext cx="9613861" cy="4373020"/>
          </a:xfrm>
        </p:spPr>
        <p:txBody>
          <a:bodyPr>
            <a:normAutofit/>
          </a:bodyPr>
          <a:lstStyle/>
          <a:p>
            <a:r>
              <a:rPr lang="en-US" dirty="0"/>
              <a:t>Jacob slowly comes to faith in the Lord as he begins to obey, and humbly prays, and seeks God’s blessing, and acknowledges God’s gracious help, and finally acknowledges God as his God.</a:t>
            </a:r>
          </a:p>
          <a:p>
            <a:r>
              <a:rPr lang="en-US" dirty="0"/>
              <a:t>Jacob still fails, but his faith continues to grow.  And with his new relationship with God, he begins to mend his human relationships.</a:t>
            </a:r>
          </a:p>
          <a:p>
            <a:r>
              <a:rPr lang="en-US" dirty="0"/>
              <a:t>At the same time God is at work in Jacob’s life…</a:t>
            </a:r>
          </a:p>
          <a:p>
            <a:r>
              <a:rPr lang="en-US" dirty="0"/>
              <a:t>Like Jacob, our relationship with God may have taken time to come to fruition, and we can still fail, and we are still growing, but God is still at work in our lives.</a:t>
            </a:r>
          </a:p>
        </p:txBody>
      </p:sp>
    </p:spTree>
    <p:extLst>
      <p:ext uri="{BB962C8B-B14F-4D97-AF65-F5344CB8AC3E}">
        <p14:creationId xmlns:p14="http://schemas.microsoft.com/office/powerpoint/2010/main" val="234246566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a:t>
            </a:r>
          </a:p>
        </p:txBody>
      </p:sp>
      <p:sp>
        <p:nvSpPr>
          <p:cNvPr id="3" name="Content Placeholder 2"/>
          <p:cNvSpPr>
            <a:spLocks noGrp="1"/>
          </p:cNvSpPr>
          <p:nvPr>
            <p:ph idx="1"/>
          </p:nvPr>
        </p:nvSpPr>
        <p:spPr>
          <a:xfrm>
            <a:off x="680321" y="2336873"/>
            <a:ext cx="9613861" cy="4373020"/>
          </a:xfrm>
        </p:spPr>
        <p:txBody>
          <a:bodyPr>
            <a:normAutofit/>
          </a:bodyPr>
          <a:lstStyle/>
          <a:p>
            <a:r>
              <a:rPr lang="en-US" dirty="0"/>
              <a:t>Jacob slowly comes to faith in the Lord as he begins to obey, and humbly prays, and seeks God’s blessing, and acknowledges God’s gracious help, and finally acknowledges God as his God.</a:t>
            </a:r>
          </a:p>
          <a:p>
            <a:r>
              <a:rPr lang="en-US" dirty="0"/>
              <a:t>Jacob still fails, but his faith continues to grow.  And with his new relationship with God, he begins to mend his human relationships.</a:t>
            </a:r>
          </a:p>
          <a:p>
            <a:r>
              <a:rPr lang="en-US" dirty="0"/>
              <a:t>At the same time God is at work in Jacob’s life…</a:t>
            </a:r>
          </a:p>
          <a:p>
            <a:r>
              <a:rPr lang="en-US" dirty="0"/>
              <a:t>Like Jacob, our relationship with God may have taken time to come to fruition, and we can still fail, and we are still growing, but God is still at work in our lives.</a:t>
            </a:r>
          </a:p>
          <a:p>
            <a:r>
              <a:rPr lang="en-US" dirty="0"/>
              <a:t>So let’s be watchful, let’s press on in our faith, let’s pursue peace with others, and let’s patiently spur each other on.</a:t>
            </a:r>
          </a:p>
        </p:txBody>
      </p:sp>
    </p:spTree>
    <p:extLst>
      <p:ext uri="{BB962C8B-B14F-4D97-AF65-F5344CB8AC3E}">
        <p14:creationId xmlns:p14="http://schemas.microsoft.com/office/powerpoint/2010/main" val="344523280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DD3BD18-E57C-597A-6C9A-DCF671710B94}"/>
              </a:ext>
            </a:extLst>
          </p:cNvPr>
          <p:cNvSpPr txBox="1"/>
          <p:nvPr/>
        </p:nvSpPr>
        <p:spPr>
          <a:xfrm>
            <a:off x="5505061" y="3429000"/>
            <a:ext cx="391454" cy="369332"/>
          </a:xfrm>
          <a:prstGeom prst="rect">
            <a:avLst/>
          </a:prstGeom>
          <a:noFill/>
        </p:spPr>
        <p:txBody>
          <a:bodyPr wrap="none" rtlCol="0">
            <a:spAutoFit/>
          </a:bodyPr>
          <a:lstStyle/>
          <a:p>
            <a:r>
              <a:rPr lang="en-US" dirty="0"/>
              <a:t>   </a:t>
            </a:r>
          </a:p>
        </p:txBody>
      </p:sp>
      <p:sp>
        <p:nvSpPr>
          <p:cNvPr id="4" name="TextBox 3">
            <a:extLst>
              <a:ext uri="{FF2B5EF4-FFF2-40B4-BE49-F238E27FC236}">
                <a16:creationId xmlns:a16="http://schemas.microsoft.com/office/drawing/2014/main" id="{E22D9B83-47C4-3E1C-F203-29893BF5C0F4}"/>
              </a:ext>
            </a:extLst>
          </p:cNvPr>
          <p:cNvSpPr txBox="1"/>
          <p:nvPr/>
        </p:nvSpPr>
        <p:spPr>
          <a:xfrm>
            <a:off x="4945224" y="3429000"/>
            <a:ext cx="391454" cy="369332"/>
          </a:xfrm>
          <a:prstGeom prst="rect">
            <a:avLst/>
          </a:prstGeom>
          <a:noFill/>
        </p:spPr>
        <p:txBody>
          <a:bodyPr wrap="none" rtlCol="0">
            <a:spAutoFit/>
          </a:bodyPr>
          <a:lstStyle/>
          <a:p>
            <a:r>
              <a:rPr lang="en-US" dirty="0"/>
              <a:t>   </a:t>
            </a:r>
          </a:p>
        </p:txBody>
      </p:sp>
      <p:sp>
        <p:nvSpPr>
          <p:cNvPr id="7" name="TextBox 6">
            <a:extLst>
              <a:ext uri="{FF2B5EF4-FFF2-40B4-BE49-F238E27FC236}">
                <a16:creationId xmlns:a16="http://schemas.microsoft.com/office/drawing/2014/main" id="{BDE461C0-6F44-458B-5845-808D5AA3CCED}"/>
              </a:ext>
            </a:extLst>
          </p:cNvPr>
          <p:cNvSpPr txBox="1"/>
          <p:nvPr/>
        </p:nvSpPr>
        <p:spPr>
          <a:xfrm>
            <a:off x="2864497" y="3152001"/>
            <a:ext cx="6697731" cy="646331"/>
          </a:xfrm>
          <a:prstGeom prst="rect">
            <a:avLst/>
          </a:prstGeom>
          <a:noFill/>
        </p:spPr>
        <p:txBody>
          <a:bodyPr wrap="none" rtlCol="0">
            <a:spAutoFit/>
          </a:bodyPr>
          <a:lstStyle/>
          <a:p>
            <a:pPr algn="ctr"/>
            <a:r>
              <a:rPr lang="en-US" dirty="0"/>
              <a:t>© 2025 Brian J. Mikul. All rights reserved.  Used by permission.</a:t>
            </a:r>
          </a:p>
          <a:p>
            <a:pPr algn="ctr"/>
            <a:r>
              <a:rPr lang="en-US" dirty="0"/>
              <a:t>Please visit brianjmikul.com for more studies.</a:t>
            </a:r>
          </a:p>
        </p:txBody>
      </p:sp>
    </p:spTree>
    <p:extLst>
      <p:ext uri="{BB962C8B-B14F-4D97-AF65-F5344CB8AC3E}">
        <p14:creationId xmlns:p14="http://schemas.microsoft.com/office/powerpoint/2010/main" val="219973529"/>
      </p:ext>
    </p:extLst>
  </p:cSld>
  <p:clrMapOvr>
    <a:masterClrMapping/>
  </p:clrMapOvr>
</p:sld>
</file>

<file path=ppt/theme/theme1.xml><?xml version="1.0" encoding="utf-8"?>
<a:theme xmlns:a="http://schemas.openxmlformats.org/drawingml/2006/main" name="Berlin">
  <a:themeElements>
    <a:clrScheme name="Berlin">
      <a:dk1>
        <a:sysClr val="windowText" lastClr="000000"/>
      </a:dk1>
      <a:lt1>
        <a:sysClr val="window" lastClr="FFFFFF"/>
      </a:lt1>
      <a:dk2>
        <a:srgbClr val="9D360E"/>
      </a:dk2>
      <a:lt2>
        <a:srgbClr val="E7E6E6"/>
      </a:lt2>
      <a:accent1>
        <a:srgbClr val="F09415"/>
      </a:accent1>
      <a:accent2>
        <a:srgbClr val="C1B56B"/>
      </a:accent2>
      <a:accent3>
        <a:srgbClr val="4BAF73"/>
      </a:accent3>
      <a:accent4>
        <a:srgbClr val="5AA6C0"/>
      </a:accent4>
      <a:accent5>
        <a:srgbClr val="D17DF9"/>
      </a:accent5>
      <a:accent6>
        <a:srgbClr val="FA7E5C"/>
      </a:accent6>
      <a:hlink>
        <a:srgbClr val="FFAE3E"/>
      </a:hlink>
      <a:folHlink>
        <a:srgbClr val="FCC77E"/>
      </a:folHlink>
    </a:clrScheme>
    <a:fontScheme name="Berlin">
      <a:majorFont>
        <a:latin typeface="Trebuchet MS" panose="020B0603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panose="020B0603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270000"/>
                <a:satMod val="200000"/>
                <a:lumMod val="128000"/>
              </a:schemeClr>
            </a:gs>
            <a:gs pos="50000">
              <a:schemeClr val="phClr">
                <a:shade val="100000"/>
                <a:hueMod val="100000"/>
                <a:satMod val="110000"/>
                <a:lumMod val="130000"/>
              </a:schemeClr>
            </a:gs>
            <a:gs pos="100000">
              <a:schemeClr val="phClr">
                <a:shade val="78000"/>
                <a:hueMod val="44000"/>
                <a:satMod val="200000"/>
                <a:lumMod val="69000"/>
              </a:schemeClr>
            </a:gs>
          </a:gsLst>
          <a:lin ang="2520000" scaled="0"/>
        </a:gradFill>
      </a:bgFillStyleLst>
    </a:fmtScheme>
  </a:themeElements>
  <a:objectDefaults/>
  <a:extraClrSchemeLst/>
  <a:extLst>
    <a:ext uri="{05A4C25C-085E-4340-85A3-A5531E510DB2}">
      <thm15:themeFamily xmlns:thm15="http://schemas.microsoft.com/office/thememl/2012/main" name="Berlin" id="{7B5DBA9E-B069-418E-9360-A61BDD0615A4}" vid="{C0CBE056-4EF4-4D92-969E-947779DA7AAA}"/>
    </a:ext>
  </a:extLst>
</a:theme>
</file>

<file path=docProps/app.xml><?xml version="1.0" encoding="utf-8"?>
<Properties xmlns="http://schemas.openxmlformats.org/officeDocument/2006/extended-properties" xmlns:vt="http://schemas.openxmlformats.org/officeDocument/2006/docPropsVTypes">
  <Template>TM04033917[[fn=Berlin]]</Template>
  <TotalTime>77</TotalTime>
  <Words>2748</Words>
  <Application>Microsoft Office PowerPoint</Application>
  <PresentationFormat>Widescreen</PresentationFormat>
  <Paragraphs>208</Paragraphs>
  <Slides>49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49</vt:i4>
      </vt:variant>
    </vt:vector>
  </HeadingPairs>
  <TitlesOfParts>
    <vt:vector size="52" baseType="lpstr">
      <vt:lpstr>Arial</vt:lpstr>
      <vt:lpstr>Trebuchet MS</vt:lpstr>
      <vt:lpstr>Berlin</vt:lpstr>
      <vt:lpstr>Coming to Faith</vt:lpstr>
      <vt:lpstr>Review</vt:lpstr>
      <vt:lpstr>Genesis 31</vt:lpstr>
      <vt:lpstr>Genesis 31</vt:lpstr>
      <vt:lpstr>Genesis 31</vt:lpstr>
      <vt:lpstr>Genesis 31</vt:lpstr>
      <vt:lpstr>Genesis 31</vt:lpstr>
      <vt:lpstr>Genesis 31</vt:lpstr>
      <vt:lpstr>Genesis 31</vt:lpstr>
      <vt:lpstr>Genesis 31</vt:lpstr>
      <vt:lpstr>Genesis 31</vt:lpstr>
      <vt:lpstr>Genesis 32</vt:lpstr>
      <vt:lpstr>Genesis 32</vt:lpstr>
      <vt:lpstr>Genesis 32</vt:lpstr>
      <vt:lpstr>Genesis 32</vt:lpstr>
      <vt:lpstr>Genesis 32</vt:lpstr>
      <vt:lpstr>Genesis 32 – Jacob’s Prayer</vt:lpstr>
      <vt:lpstr>Genesis 32 – Jacob’s Prayer</vt:lpstr>
      <vt:lpstr>Genesis 32 – Jacob’s Prayer</vt:lpstr>
      <vt:lpstr>Genesis 32 – Jacob’s Prayer</vt:lpstr>
      <vt:lpstr>Genesis 32 – Jacob’s Prayer</vt:lpstr>
      <vt:lpstr>Genesis 32 – Jacob’s Prayer</vt:lpstr>
      <vt:lpstr>Genesis 32</vt:lpstr>
      <vt:lpstr>Genesis 32</vt:lpstr>
      <vt:lpstr>Genesis 32</vt:lpstr>
      <vt:lpstr>Genesis 32</vt:lpstr>
      <vt:lpstr>Genesis 32</vt:lpstr>
      <vt:lpstr>Genesis 33</vt:lpstr>
      <vt:lpstr>Genesis 33</vt:lpstr>
      <vt:lpstr>Genesis 33</vt:lpstr>
      <vt:lpstr>Genesis 33</vt:lpstr>
      <vt:lpstr>Genesis 33</vt:lpstr>
      <vt:lpstr>Genesis 34</vt:lpstr>
      <vt:lpstr>Genesis 34</vt:lpstr>
      <vt:lpstr>Genesis 34</vt:lpstr>
      <vt:lpstr>Genesis 34</vt:lpstr>
      <vt:lpstr>Genesis 35</vt:lpstr>
      <vt:lpstr>Genesis 35</vt:lpstr>
      <vt:lpstr>Genesis 35</vt:lpstr>
      <vt:lpstr>Genesis 35</vt:lpstr>
      <vt:lpstr>Coming to Faith, Seeking Peace</vt:lpstr>
      <vt:lpstr>Coming to Faith, Seeking Peace</vt:lpstr>
      <vt:lpstr>Coming to Faith, Seeking Peace</vt:lpstr>
      <vt:lpstr>Summary</vt:lpstr>
      <vt:lpstr>Summary</vt:lpstr>
      <vt:lpstr>Summary</vt:lpstr>
      <vt:lpstr>Summary</vt:lpstr>
      <vt:lpstr>Summary</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Coming to Faith</dc:title>
  <dc:creator>Brian Mikul</dc:creator>
  <cp:lastModifiedBy>Brian Mikul</cp:lastModifiedBy>
  <cp:revision>10</cp:revision>
  <dcterms:created xsi:type="dcterms:W3CDTF">2021-11-11T13:10:07Z</dcterms:created>
  <dcterms:modified xsi:type="dcterms:W3CDTF">2025-07-14T23:57:54Z</dcterms:modified>
</cp:coreProperties>
</file>