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6" r:id="rId4"/>
    <p:sldId id="267" r:id="rId5"/>
    <p:sldId id="268" r:id="rId6"/>
    <p:sldId id="269" r:id="rId7"/>
    <p:sldId id="270" r:id="rId8"/>
    <p:sldId id="271" r:id="rId9"/>
    <p:sldId id="272" r:id="rId10"/>
    <p:sldId id="258" r:id="rId11"/>
    <p:sldId id="273" r:id="rId12"/>
    <p:sldId id="259" r:id="rId13"/>
    <p:sldId id="274" r:id="rId14"/>
    <p:sldId id="275" r:id="rId15"/>
    <p:sldId id="276" r:id="rId16"/>
    <p:sldId id="261" r:id="rId17"/>
    <p:sldId id="277" r:id="rId18"/>
    <p:sldId id="278" r:id="rId19"/>
    <p:sldId id="279" r:id="rId20"/>
    <p:sldId id="280" r:id="rId21"/>
    <p:sldId id="260" r:id="rId22"/>
    <p:sldId id="281" r:id="rId23"/>
    <p:sldId id="282" r:id="rId24"/>
    <p:sldId id="283" r:id="rId25"/>
    <p:sldId id="284" r:id="rId26"/>
    <p:sldId id="262" r:id="rId27"/>
    <p:sldId id="285" r:id="rId28"/>
    <p:sldId id="263" r:id="rId29"/>
    <p:sldId id="286" r:id="rId30"/>
    <p:sldId id="287" r:id="rId31"/>
    <p:sldId id="288" r:id="rId32"/>
    <p:sldId id="289" r:id="rId33"/>
    <p:sldId id="264" r:id="rId34"/>
    <p:sldId id="290" r:id="rId35"/>
    <p:sldId id="291" r:id="rId36"/>
    <p:sldId id="292" r:id="rId37"/>
    <p:sldId id="293" r:id="rId38"/>
    <p:sldId id="265" r:id="rId39"/>
    <p:sldId id="294" r:id="rId40"/>
    <p:sldId id="295" r:id="rId41"/>
    <p:sldId id="296" r:id="rId42"/>
    <p:sldId id="298"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B63228-7634-42B1-82B4-59C8BF562D73}" v="1" dt="2025-07-14T23:59:20.1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ikul" userId="378ea6b818ca0114" providerId="LiveId" clId="{CCB63228-7634-42B1-82B4-59C8BF562D73}"/>
    <pc:docChg chg="addSld modSld">
      <pc:chgData name="Brian Mikul" userId="378ea6b818ca0114" providerId="LiveId" clId="{CCB63228-7634-42B1-82B4-59C8BF562D73}" dt="2025-07-14T23:59:20.092" v="0"/>
      <pc:docMkLst>
        <pc:docMk/>
      </pc:docMkLst>
      <pc:sldChg chg="add">
        <pc:chgData name="Brian Mikul" userId="378ea6b818ca0114" providerId="LiveId" clId="{CCB63228-7634-42B1-82B4-59C8BF562D73}" dt="2025-07-14T23:59:20.092" v="0"/>
        <pc:sldMkLst>
          <pc:docMk/>
          <pc:sldMk cId="219973529" sldId="298"/>
        </pc:sldMkLst>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7/14/2025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7/14/2025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7/14/2025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7/14/2025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7/14/2025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7/14/2025</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7/14/2025</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Joseph and His Brothers</a:t>
            </a:r>
          </a:p>
        </p:txBody>
      </p:sp>
      <p:sp>
        <p:nvSpPr>
          <p:cNvPr id="3" name="Subtitle 2"/>
          <p:cNvSpPr>
            <a:spLocks noGrp="1"/>
          </p:cNvSpPr>
          <p:nvPr>
            <p:ph type="subTitle" idx="1"/>
          </p:nvPr>
        </p:nvSpPr>
        <p:spPr/>
        <p:txBody>
          <a:bodyPr>
            <a:normAutofit/>
          </a:bodyPr>
          <a:lstStyle/>
          <a:p>
            <a:r>
              <a:rPr lang="en-US" sz="2800" dirty="0"/>
              <a:t>Genesis 41-45</a:t>
            </a:r>
          </a:p>
        </p:txBody>
      </p:sp>
    </p:spTree>
    <p:extLst>
      <p:ext uri="{BB962C8B-B14F-4D97-AF65-F5344CB8AC3E}">
        <p14:creationId xmlns:p14="http://schemas.microsoft.com/office/powerpoint/2010/main" val="988193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41 - Humility</a:t>
            </a:r>
          </a:p>
        </p:txBody>
      </p:sp>
      <p:sp>
        <p:nvSpPr>
          <p:cNvPr id="3" name="Content Placeholder 2"/>
          <p:cNvSpPr>
            <a:spLocks noGrp="1"/>
          </p:cNvSpPr>
          <p:nvPr>
            <p:ph idx="1"/>
          </p:nvPr>
        </p:nvSpPr>
        <p:spPr>
          <a:xfrm>
            <a:off x="680321" y="2336872"/>
            <a:ext cx="9613861" cy="4051049"/>
          </a:xfrm>
        </p:spPr>
        <p:txBody>
          <a:bodyPr>
            <a:normAutofit/>
          </a:bodyPr>
          <a:lstStyle/>
          <a:p>
            <a:r>
              <a:rPr lang="en-US" dirty="0"/>
              <a:t>How has Joseph been humbled over the past few chapters?</a:t>
            </a:r>
          </a:p>
        </p:txBody>
      </p:sp>
    </p:spTree>
    <p:extLst>
      <p:ext uri="{BB962C8B-B14F-4D97-AF65-F5344CB8AC3E}">
        <p14:creationId xmlns:p14="http://schemas.microsoft.com/office/powerpoint/2010/main" val="2983281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41 - Humility</a:t>
            </a:r>
          </a:p>
        </p:txBody>
      </p:sp>
      <p:sp>
        <p:nvSpPr>
          <p:cNvPr id="3" name="Content Placeholder 2"/>
          <p:cNvSpPr>
            <a:spLocks noGrp="1"/>
          </p:cNvSpPr>
          <p:nvPr>
            <p:ph idx="1"/>
          </p:nvPr>
        </p:nvSpPr>
        <p:spPr>
          <a:xfrm>
            <a:off x="680321" y="2336872"/>
            <a:ext cx="9613861" cy="4051049"/>
          </a:xfrm>
        </p:spPr>
        <p:txBody>
          <a:bodyPr>
            <a:normAutofit/>
          </a:bodyPr>
          <a:lstStyle/>
          <a:p>
            <a:r>
              <a:rPr lang="en-US" dirty="0"/>
              <a:t>How has Joseph been humbled over the past few chapters?</a:t>
            </a:r>
          </a:p>
          <a:p>
            <a:r>
              <a:rPr lang="en-US" dirty="0"/>
              <a:t>Where is Joseph as this chapter begins?</a:t>
            </a:r>
          </a:p>
        </p:txBody>
      </p:sp>
    </p:spTree>
    <p:extLst>
      <p:ext uri="{BB962C8B-B14F-4D97-AF65-F5344CB8AC3E}">
        <p14:creationId xmlns:p14="http://schemas.microsoft.com/office/powerpoint/2010/main" val="3817726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41 - Humility</a:t>
            </a:r>
          </a:p>
        </p:txBody>
      </p:sp>
      <p:sp>
        <p:nvSpPr>
          <p:cNvPr id="3" name="Content Placeholder 2"/>
          <p:cNvSpPr>
            <a:spLocks noGrp="1"/>
          </p:cNvSpPr>
          <p:nvPr>
            <p:ph idx="1"/>
          </p:nvPr>
        </p:nvSpPr>
        <p:spPr>
          <a:xfrm>
            <a:off x="680321" y="2336872"/>
            <a:ext cx="9613861" cy="4051049"/>
          </a:xfrm>
        </p:spPr>
        <p:txBody>
          <a:bodyPr>
            <a:normAutofit/>
          </a:bodyPr>
          <a:lstStyle/>
          <a:p>
            <a:r>
              <a:rPr lang="en-US" dirty="0"/>
              <a:t>How has Joseph been humbled over the past few chapters?</a:t>
            </a:r>
          </a:p>
          <a:p>
            <a:r>
              <a:rPr lang="en-US" dirty="0"/>
              <a:t>Where is Joseph as this chapter begins?</a:t>
            </a:r>
          </a:p>
          <a:p>
            <a:r>
              <a:rPr lang="en-US" dirty="0"/>
              <a:t>What happens to get him out of prison?</a:t>
            </a:r>
          </a:p>
          <a:p>
            <a:endParaRPr lang="en-US" dirty="0"/>
          </a:p>
        </p:txBody>
      </p:sp>
    </p:spTree>
    <p:extLst>
      <p:ext uri="{BB962C8B-B14F-4D97-AF65-F5344CB8AC3E}">
        <p14:creationId xmlns:p14="http://schemas.microsoft.com/office/powerpoint/2010/main" val="4109342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41 - Humility</a:t>
            </a:r>
          </a:p>
        </p:txBody>
      </p:sp>
      <p:sp>
        <p:nvSpPr>
          <p:cNvPr id="3" name="Content Placeholder 2"/>
          <p:cNvSpPr>
            <a:spLocks noGrp="1"/>
          </p:cNvSpPr>
          <p:nvPr>
            <p:ph idx="1"/>
          </p:nvPr>
        </p:nvSpPr>
        <p:spPr>
          <a:xfrm>
            <a:off x="680321" y="2336872"/>
            <a:ext cx="9613861" cy="4051049"/>
          </a:xfrm>
        </p:spPr>
        <p:txBody>
          <a:bodyPr>
            <a:normAutofit/>
          </a:bodyPr>
          <a:lstStyle/>
          <a:p>
            <a:r>
              <a:rPr lang="en-US" dirty="0"/>
              <a:t>How has Joseph been humbled over the past few chapters?</a:t>
            </a:r>
          </a:p>
          <a:p>
            <a:r>
              <a:rPr lang="en-US" dirty="0"/>
              <a:t>Where is Joseph as this chapter begins?</a:t>
            </a:r>
          </a:p>
          <a:p>
            <a:r>
              <a:rPr lang="en-US" dirty="0"/>
              <a:t>What happens to get him out of prison?</a:t>
            </a:r>
          </a:p>
          <a:p>
            <a:r>
              <a:rPr lang="en-US" dirty="0"/>
              <a:t>How does he show his humility in v16?</a:t>
            </a:r>
          </a:p>
          <a:p>
            <a:endParaRPr lang="en-US" dirty="0"/>
          </a:p>
        </p:txBody>
      </p:sp>
    </p:spTree>
    <p:extLst>
      <p:ext uri="{BB962C8B-B14F-4D97-AF65-F5344CB8AC3E}">
        <p14:creationId xmlns:p14="http://schemas.microsoft.com/office/powerpoint/2010/main" val="4137462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41 - Humility</a:t>
            </a:r>
          </a:p>
        </p:txBody>
      </p:sp>
      <p:sp>
        <p:nvSpPr>
          <p:cNvPr id="3" name="Content Placeholder 2"/>
          <p:cNvSpPr>
            <a:spLocks noGrp="1"/>
          </p:cNvSpPr>
          <p:nvPr>
            <p:ph idx="1"/>
          </p:nvPr>
        </p:nvSpPr>
        <p:spPr>
          <a:xfrm>
            <a:off x="680321" y="2336872"/>
            <a:ext cx="9613861" cy="4051049"/>
          </a:xfrm>
        </p:spPr>
        <p:txBody>
          <a:bodyPr>
            <a:normAutofit/>
          </a:bodyPr>
          <a:lstStyle/>
          <a:p>
            <a:r>
              <a:rPr lang="en-US" dirty="0"/>
              <a:t>How has Joseph been humbled over the past few chapters?</a:t>
            </a:r>
          </a:p>
          <a:p>
            <a:r>
              <a:rPr lang="en-US" dirty="0"/>
              <a:t>Where is Joseph as this chapter begins?</a:t>
            </a:r>
          </a:p>
          <a:p>
            <a:r>
              <a:rPr lang="en-US" dirty="0"/>
              <a:t>What happens to get him out of prison?</a:t>
            </a:r>
          </a:p>
          <a:p>
            <a:r>
              <a:rPr lang="en-US" dirty="0"/>
              <a:t>How does he show his humility in v16?</a:t>
            </a:r>
          </a:p>
          <a:p>
            <a:r>
              <a:rPr lang="en-US" dirty="0"/>
              <a:t>How is he exalted throughout this chapter?</a:t>
            </a:r>
          </a:p>
          <a:p>
            <a:endParaRPr lang="en-US" dirty="0"/>
          </a:p>
        </p:txBody>
      </p:sp>
    </p:spTree>
    <p:extLst>
      <p:ext uri="{BB962C8B-B14F-4D97-AF65-F5344CB8AC3E}">
        <p14:creationId xmlns:p14="http://schemas.microsoft.com/office/powerpoint/2010/main" val="2208746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41 - Humility</a:t>
            </a:r>
          </a:p>
        </p:txBody>
      </p:sp>
      <p:sp>
        <p:nvSpPr>
          <p:cNvPr id="3" name="Content Placeholder 2"/>
          <p:cNvSpPr>
            <a:spLocks noGrp="1"/>
          </p:cNvSpPr>
          <p:nvPr>
            <p:ph idx="1"/>
          </p:nvPr>
        </p:nvSpPr>
        <p:spPr>
          <a:xfrm>
            <a:off x="680321" y="2336872"/>
            <a:ext cx="9613861" cy="4051049"/>
          </a:xfrm>
        </p:spPr>
        <p:txBody>
          <a:bodyPr>
            <a:normAutofit/>
          </a:bodyPr>
          <a:lstStyle/>
          <a:p>
            <a:r>
              <a:rPr lang="en-US" dirty="0"/>
              <a:t>How has Joseph been humbled over the past few chapters?</a:t>
            </a:r>
          </a:p>
          <a:p>
            <a:r>
              <a:rPr lang="en-US" dirty="0"/>
              <a:t>Where is Joseph as this chapter begins?</a:t>
            </a:r>
          </a:p>
          <a:p>
            <a:r>
              <a:rPr lang="en-US" dirty="0"/>
              <a:t>What happens to get him out of prison?</a:t>
            </a:r>
          </a:p>
          <a:p>
            <a:r>
              <a:rPr lang="en-US" dirty="0"/>
              <a:t>How does he show his humility in v16?</a:t>
            </a:r>
          </a:p>
          <a:p>
            <a:r>
              <a:rPr lang="en-US" dirty="0"/>
              <a:t>How is he exalted throughout this chapter?</a:t>
            </a:r>
          </a:p>
          <a:p>
            <a:r>
              <a:rPr lang="en-US" dirty="0"/>
              <a:t>How does this “humbling prior to exaltation” point to Jesus?</a:t>
            </a:r>
          </a:p>
          <a:p>
            <a:endParaRPr lang="en-US" dirty="0"/>
          </a:p>
        </p:txBody>
      </p:sp>
    </p:spTree>
    <p:extLst>
      <p:ext uri="{BB962C8B-B14F-4D97-AF65-F5344CB8AC3E}">
        <p14:creationId xmlns:p14="http://schemas.microsoft.com/office/powerpoint/2010/main" val="2204978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41 - Humility</a:t>
            </a:r>
          </a:p>
        </p:txBody>
      </p:sp>
      <p:sp>
        <p:nvSpPr>
          <p:cNvPr id="3" name="Content Placeholder 2"/>
          <p:cNvSpPr>
            <a:spLocks noGrp="1"/>
          </p:cNvSpPr>
          <p:nvPr>
            <p:ph idx="1"/>
          </p:nvPr>
        </p:nvSpPr>
        <p:spPr>
          <a:xfrm>
            <a:off x="680321" y="2336872"/>
            <a:ext cx="9613861" cy="4051049"/>
          </a:xfrm>
        </p:spPr>
        <p:txBody>
          <a:bodyPr>
            <a:normAutofit/>
          </a:bodyPr>
          <a:lstStyle/>
          <a:p>
            <a:r>
              <a:rPr lang="en-US" dirty="0"/>
              <a:t>How has Joseph been humbled over the past few chapters?</a:t>
            </a:r>
          </a:p>
          <a:p>
            <a:r>
              <a:rPr lang="en-US" dirty="0"/>
              <a:t>Where is Joseph as this chapter begins?</a:t>
            </a:r>
          </a:p>
          <a:p>
            <a:r>
              <a:rPr lang="en-US" dirty="0"/>
              <a:t>What happens to get him out of prison?</a:t>
            </a:r>
          </a:p>
          <a:p>
            <a:r>
              <a:rPr lang="en-US" dirty="0"/>
              <a:t>How does he show his humility in v16?</a:t>
            </a:r>
          </a:p>
          <a:p>
            <a:r>
              <a:rPr lang="en-US" dirty="0"/>
              <a:t>How is he exalted throughout this chapter?</a:t>
            </a:r>
          </a:p>
          <a:p>
            <a:r>
              <a:rPr lang="en-US" dirty="0"/>
              <a:t>How does this “humbling prior to exaltation” point to Jesus?</a:t>
            </a:r>
          </a:p>
          <a:p>
            <a:r>
              <a:rPr lang="en-US" dirty="0"/>
              <a:t>How is this also a pattern in our own lives?  Why do you think God does this?</a:t>
            </a:r>
          </a:p>
          <a:p>
            <a:endParaRPr lang="en-US" dirty="0"/>
          </a:p>
        </p:txBody>
      </p:sp>
    </p:spTree>
    <p:extLst>
      <p:ext uri="{BB962C8B-B14F-4D97-AF65-F5344CB8AC3E}">
        <p14:creationId xmlns:p14="http://schemas.microsoft.com/office/powerpoint/2010/main" val="590490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41 - Humility</a:t>
            </a:r>
          </a:p>
        </p:txBody>
      </p:sp>
      <p:sp>
        <p:nvSpPr>
          <p:cNvPr id="3" name="Content Placeholder 2"/>
          <p:cNvSpPr>
            <a:spLocks noGrp="1"/>
          </p:cNvSpPr>
          <p:nvPr>
            <p:ph idx="1"/>
          </p:nvPr>
        </p:nvSpPr>
        <p:spPr>
          <a:xfrm>
            <a:off x="680321" y="2336872"/>
            <a:ext cx="9613861" cy="4051049"/>
          </a:xfrm>
        </p:spPr>
        <p:txBody>
          <a:bodyPr>
            <a:normAutofit lnSpcReduction="10000"/>
          </a:bodyPr>
          <a:lstStyle/>
          <a:p>
            <a:r>
              <a:rPr lang="en-US" dirty="0"/>
              <a:t>How has Joseph been humbled over the past few chapters?</a:t>
            </a:r>
          </a:p>
          <a:p>
            <a:r>
              <a:rPr lang="en-US" dirty="0"/>
              <a:t>Where is Joseph as this chapter begins?</a:t>
            </a:r>
          </a:p>
          <a:p>
            <a:r>
              <a:rPr lang="en-US" dirty="0"/>
              <a:t>What happens to get him out of prison?</a:t>
            </a:r>
          </a:p>
          <a:p>
            <a:r>
              <a:rPr lang="en-US" dirty="0"/>
              <a:t>How does he show his humility in v16?</a:t>
            </a:r>
          </a:p>
          <a:p>
            <a:r>
              <a:rPr lang="en-US" dirty="0"/>
              <a:t>How is he exalted throughout this chapter?</a:t>
            </a:r>
          </a:p>
          <a:p>
            <a:r>
              <a:rPr lang="en-US" dirty="0"/>
              <a:t>How does this “humbling prior to exaltation” point to Jesus?</a:t>
            </a:r>
          </a:p>
          <a:p>
            <a:r>
              <a:rPr lang="en-US" dirty="0"/>
              <a:t>How is this also a pattern in our own lives?  Why do you think God does this?</a:t>
            </a:r>
          </a:p>
          <a:p>
            <a:r>
              <a:rPr lang="en-US" dirty="0"/>
              <a:t>We can respond to God’s humbling work in our lives with growing humility or growing bitterness. What will make the difference?</a:t>
            </a:r>
          </a:p>
          <a:p>
            <a:endParaRPr lang="en-US" dirty="0"/>
          </a:p>
        </p:txBody>
      </p:sp>
    </p:spTree>
    <p:extLst>
      <p:ext uri="{BB962C8B-B14F-4D97-AF65-F5344CB8AC3E}">
        <p14:creationId xmlns:p14="http://schemas.microsoft.com/office/powerpoint/2010/main" val="3878447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41 – God’s Sovereignty</a:t>
            </a:r>
          </a:p>
        </p:txBody>
      </p:sp>
      <p:sp>
        <p:nvSpPr>
          <p:cNvPr id="3" name="Content Placeholder 2"/>
          <p:cNvSpPr>
            <a:spLocks noGrp="1"/>
          </p:cNvSpPr>
          <p:nvPr>
            <p:ph idx="1"/>
          </p:nvPr>
        </p:nvSpPr>
        <p:spPr/>
        <p:txBody>
          <a:bodyPr/>
          <a:lstStyle/>
          <a:p>
            <a:r>
              <a:rPr lang="en-US" dirty="0"/>
              <a:t>How does Joseph recognize God’s sovereignty in v16, 25, 28, 32, 51, and 52?</a:t>
            </a:r>
          </a:p>
        </p:txBody>
      </p:sp>
    </p:spTree>
    <p:extLst>
      <p:ext uri="{BB962C8B-B14F-4D97-AF65-F5344CB8AC3E}">
        <p14:creationId xmlns:p14="http://schemas.microsoft.com/office/powerpoint/2010/main" val="3046983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41 – God’s Sovereignty</a:t>
            </a:r>
          </a:p>
        </p:txBody>
      </p:sp>
      <p:sp>
        <p:nvSpPr>
          <p:cNvPr id="3" name="Content Placeholder 2"/>
          <p:cNvSpPr>
            <a:spLocks noGrp="1"/>
          </p:cNvSpPr>
          <p:nvPr>
            <p:ph idx="1"/>
          </p:nvPr>
        </p:nvSpPr>
        <p:spPr/>
        <p:txBody>
          <a:bodyPr/>
          <a:lstStyle/>
          <a:p>
            <a:r>
              <a:rPr lang="en-US" dirty="0"/>
              <a:t>How does Joseph recognize God’s sovereignty in v16, 25, 28, 32, 51, and 52?</a:t>
            </a:r>
          </a:p>
          <a:p>
            <a:r>
              <a:rPr lang="en-US" dirty="0"/>
              <a:t>How does God show his sovereignty in this chapter?</a:t>
            </a:r>
          </a:p>
          <a:p>
            <a:pPr marL="0" indent="0">
              <a:buNone/>
            </a:pPr>
            <a:endParaRPr lang="en-US" dirty="0"/>
          </a:p>
        </p:txBody>
      </p:sp>
    </p:spTree>
    <p:extLst>
      <p:ext uri="{BB962C8B-B14F-4D97-AF65-F5344CB8AC3E}">
        <p14:creationId xmlns:p14="http://schemas.microsoft.com/office/powerpoint/2010/main" val="2333976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 – The Test</a:t>
            </a:r>
          </a:p>
        </p:txBody>
      </p:sp>
      <p:sp>
        <p:nvSpPr>
          <p:cNvPr id="3" name="Content Placeholder 2"/>
          <p:cNvSpPr>
            <a:spLocks noGrp="1"/>
          </p:cNvSpPr>
          <p:nvPr>
            <p:ph idx="1"/>
          </p:nvPr>
        </p:nvSpPr>
        <p:spPr/>
        <p:txBody>
          <a:bodyPr/>
          <a:lstStyle/>
          <a:p>
            <a:r>
              <a:rPr lang="en-US" dirty="0"/>
              <a:t>Joseph’s brothers come to Egypt to buy food.  It has been 20 years since they have seen Joseph, and they do not recognize him.  But Joseph recognizes them!</a:t>
            </a:r>
          </a:p>
          <a:p>
            <a:endParaRPr lang="en-US" dirty="0"/>
          </a:p>
          <a:p>
            <a:pPr marL="0" indent="0">
              <a:buNone/>
            </a:pPr>
            <a:endParaRPr lang="en-US" dirty="0"/>
          </a:p>
        </p:txBody>
      </p:sp>
    </p:spTree>
    <p:extLst>
      <p:ext uri="{BB962C8B-B14F-4D97-AF65-F5344CB8AC3E}">
        <p14:creationId xmlns:p14="http://schemas.microsoft.com/office/powerpoint/2010/main" val="3954050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 – The Test</a:t>
            </a:r>
          </a:p>
        </p:txBody>
      </p:sp>
      <p:sp>
        <p:nvSpPr>
          <p:cNvPr id="3" name="Content Placeholder 2"/>
          <p:cNvSpPr>
            <a:spLocks noGrp="1"/>
          </p:cNvSpPr>
          <p:nvPr>
            <p:ph idx="1"/>
          </p:nvPr>
        </p:nvSpPr>
        <p:spPr/>
        <p:txBody>
          <a:bodyPr/>
          <a:lstStyle/>
          <a:p>
            <a:r>
              <a:rPr lang="en-US" dirty="0"/>
              <a:t>Joseph’s brothers come to Egypt to buy food.  It has been 20 years since they have seen Joseph, and they do not recognize him.  But Joseph recognizes them!</a:t>
            </a:r>
          </a:p>
          <a:p>
            <a:r>
              <a:rPr lang="en-US" dirty="0"/>
              <a:t>What do the brothers do in v6-9 that shows again the sovereignty of God?</a:t>
            </a:r>
          </a:p>
          <a:p>
            <a:endParaRPr lang="en-US" dirty="0"/>
          </a:p>
          <a:p>
            <a:pPr marL="0" indent="0">
              <a:buNone/>
            </a:pPr>
            <a:endParaRPr lang="en-US" dirty="0"/>
          </a:p>
        </p:txBody>
      </p:sp>
    </p:spTree>
    <p:extLst>
      <p:ext uri="{BB962C8B-B14F-4D97-AF65-F5344CB8AC3E}">
        <p14:creationId xmlns:p14="http://schemas.microsoft.com/office/powerpoint/2010/main" val="2933766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 – The Test</a:t>
            </a:r>
          </a:p>
        </p:txBody>
      </p:sp>
      <p:sp>
        <p:nvSpPr>
          <p:cNvPr id="3" name="Content Placeholder 2"/>
          <p:cNvSpPr>
            <a:spLocks noGrp="1"/>
          </p:cNvSpPr>
          <p:nvPr>
            <p:ph idx="1"/>
          </p:nvPr>
        </p:nvSpPr>
        <p:spPr/>
        <p:txBody>
          <a:bodyPr/>
          <a:lstStyle/>
          <a:p>
            <a:r>
              <a:rPr lang="en-US" dirty="0"/>
              <a:t>Joseph’s brothers come to Egypt to buy food.  It has been 20 years since they have seen Joseph, and they do not recognize him.  But Joseph recognizes them!</a:t>
            </a:r>
          </a:p>
          <a:p>
            <a:r>
              <a:rPr lang="en-US" dirty="0"/>
              <a:t>What do the brothers do in v6-9 that shows again the sovereignty of God?</a:t>
            </a:r>
          </a:p>
          <a:p>
            <a:r>
              <a:rPr lang="en-US" dirty="0"/>
              <a:t>How does Joseph test them?</a:t>
            </a:r>
          </a:p>
          <a:p>
            <a:endParaRPr lang="en-US" dirty="0"/>
          </a:p>
          <a:p>
            <a:pPr marL="0" indent="0">
              <a:buNone/>
            </a:pPr>
            <a:endParaRPr lang="en-US" dirty="0"/>
          </a:p>
        </p:txBody>
      </p:sp>
    </p:spTree>
    <p:extLst>
      <p:ext uri="{BB962C8B-B14F-4D97-AF65-F5344CB8AC3E}">
        <p14:creationId xmlns:p14="http://schemas.microsoft.com/office/powerpoint/2010/main" val="3047659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 – The Test</a:t>
            </a:r>
          </a:p>
        </p:txBody>
      </p:sp>
      <p:sp>
        <p:nvSpPr>
          <p:cNvPr id="3" name="Content Placeholder 2"/>
          <p:cNvSpPr>
            <a:spLocks noGrp="1"/>
          </p:cNvSpPr>
          <p:nvPr>
            <p:ph idx="1"/>
          </p:nvPr>
        </p:nvSpPr>
        <p:spPr/>
        <p:txBody>
          <a:bodyPr/>
          <a:lstStyle/>
          <a:p>
            <a:r>
              <a:rPr lang="en-US" dirty="0"/>
              <a:t>Joseph’s brothers come to Egypt to buy food.  It has been 20 years since they have seen Joseph, and they do not recognize him.  But Joseph recognizes them!</a:t>
            </a:r>
          </a:p>
          <a:p>
            <a:r>
              <a:rPr lang="en-US" dirty="0"/>
              <a:t>What do the brothers do in v6-9 that shows again the sovereignty of God?</a:t>
            </a:r>
          </a:p>
          <a:p>
            <a:r>
              <a:rPr lang="en-US" dirty="0"/>
              <a:t>How does Joseph test them?</a:t>
            </a:r>
          </a:p>
          <a:p>
            <a:r>
              <a:rPr lang="en-US" dirty="0"/>
              <a:t>Why do you think he does this?</a:t>
            </a:r>
          </a:p>
          <a:p>
            <a:endParaRPr lang="en-US" dirty="0"/>
          </a:p>
          <a:p>
            <a:pPr marL="0" indent="0">
              <a:buNone/>
            </a:pPr>
            <a:endParaRPr lang="en-US" dirty="0"/>
          </a:p>
        </p:txBody>
      </p:sp>
    </p:spTree>
    <p:extLst>
      <p:ext uri="{BB962C8B-B14F-4D97-AF65-F5344CB8AC3E}">
        <p14:creationId xmlns:p14="http://schemas.microsoft.com/office/powerpoint/2010/main" val="1739948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 – Reuben</a:t>
            </a:r>
          </a:p>
        </p:txBody>
      </p:sp>
      <p:sp>
        <p:nvSpPr>
          <p:cNvPr id="3" name="Content Placeholder 2"/>
          <p:cNvSpPr>
            <a:spLocks noGrp="1"/>
          </p:cNvSpPr>
          <p:nvPr>
            <p:ph idx="1"/>
          </p:nvPr>
        </p:nvSpPr>
        <p:spPr/>
        <p:txBody>
          <a:bodyPr/>
          <a:lstStyle/>
          <a:p>
            <a:r>
              <a:rPr lang="en-US" dirty="0"/>
              <a:t>Reuben is the firstborn.  He slept with one of his father’s wives.  He planned to protect Joseph and failed.</a:t>
            </a:r>
          </a:p>
          <a:p>
            <a:endParaRPr lang="en-US" dirty="0"/>
          </a:p>
        </p:txBody>
      </p:sp>
    </p:spTree>
    <p:extLst>
      <p:ext uri="{BB962C8B-B14F-4D97-AF65-F5344CB8AC3E}">
        <p14:creationId xmlns:p14="http://schemas.microsoft.com/office/powerpoint/2010/main" val="3761878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 – Reuben</a:t>
            </a:r>
          </a:p>
        </p:txBody>
      </p:sp>
      <p:sp>
        <p:nvSpPr>
          <p:cNvPr id="3" name="Content Placeholder 2"/>
          <p:cNvSpPr>
            <a:spLocks noGrp="1"/>
          </p:cNvSpPr>
          <p:nvPr>
            <p:ph idx="1"/>
          </p:nvPr>
        </p:nvSpPr>
        <p:spPr/>
        <p:txBody>
          <a:bodyPr/>
          <a:lstStyle/>
          <a:p>
            <a:r>
              <a:rPr lang="en-US" dirty="0"/>
              <a:t>Reuben is the firstborn.  He slept with one of his father’s wives.  He planned to protect Joseph and failed.</a:t>
            </a:r>
          </a:p>
          <a:p>
            <a:r>
              <a:rPr lang="en-US" dirty="0"/>
              <a:t>What does he offer to Jacob his father now in v37?   </a:t>
            </a:r>
          </a:p>
          <a:p>
            <a:endParaRPr lang="en-US" dirty="0"/>
          </a:p>
        </p:txBody>
      </p:sp>
    </p:spTree>
    <p:extLst>
      <p:ext uri="{BB962C8B-B14F-4D97-AF65-F5344CB8AC3E}">
        <p14:creationId xmlns:p14="http://schemas.microsoft.com/office/powerpoint/2010/main" val="76158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 – Reuben</a:t>
            </a:r>
          </a:p>
        </p:txBody>
      </p:sp>
      <p:sp>
        <p:nvSpPr>
          <p:cNvPr id="3" name="Content Placeholder 2"/>
          <p:cNvSpPr>
            <a:spLocks noGrp="1"/>
          </p:cNvSpPr>
          <p:nvPr>
            <p:ph idx="1"/>
          </p:nvPr>
        </p:nvSpPr>
        <p:spPr/>
        <p:txBody>
          <a:bodyPr/>
          <a:lstStyle/>
          <a:p>
            <a:r>
              <a:rPr lang="en-US" dirty="0"/>
              <a:t>Reuben is the firstborn.  He slept with one of his father’s wives.  He planned to protect Joseph and failed.</a:t>
            </a:r>
          </a:p>
          <a:p>
            <a:r>
              <a:rPr lang="en-US" dirty="0"/>
              <a:t>What does he offer to Jacob his father now in v37?   </a:t>
            </a:r>
          </a:p>
          <a:p>
            <a:r>
              <a:rPr lang="en-US" dirty="0"/>
              <a:t>Why do you think he does this?</a:t>
            </a:r>
          </a:p>
          <a:p>
            <a:endParaRPr lang="en-US" dirty="0"/>
          </a:p>
          <a:p>
            <a:endParaRPr lang="en-US" dirty="0"/>
          </a:p>
        </p:txBody>
      </p:sp>
    </p:spTree>
    <p:extLst>
      <p:ext uri="{BB962C8B-B14F-4D97-AF65-F5344CB8AC3E}">
        <p14:creationId xmlns:p14="http://schemas.microsoft.com/office/powerpoint/2010/main" val="2446144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 – Reuben</a:t>
            </a:r>
          </a:p>
        </p:txBody>
      </p:sp>
      <p:sp>
        <p:nvSpPr>
          <p:cNvPr id="3" name="Content Placeholder 2"/>
          <p:cNvSpPr>
            <a:spLocks noGrp="1"/>
          </p:cNvSpPr>
          <p:nvPr>
            <p:ph idx="1"/>
          </p:nvPr>
        </p:nvSpPr>
        <p:spPr/>
        <p:txBody>
          <a:bodyPr/>
          <a:lstStyle/>
          <a:p>
            <a:r>
              <a:rPr lang="en-US" dirty="0"/>
              <a:t>Reuben is the firstborn.  He slept with one of his father’s wives.  He planned to protect Joseph and failed.</a:t>
            </a:r>
          </a:p>
          <a:p>
            <a:r>
              <a:rPr lang="en-US" dirty="0"/>
              <a:t>What does he offer to Jacob his father now in v37?   </a:t>
            </a:r>
          </a:p>
          <a:p>
            <a:r>
              <a:rPr lang="en-US" dirty="0"/>
              <a:t>Why do you think he does this?</a:t>
            </a:r>
          </a:p>
          <a:p>
            <a:r>
              <a:rPr lang="en-US" dirty="0"/>
              <a:t>What do you think of his offer?</a:t>
            </a:r>
          </a:p>
          <a:p>
            <a:endParaRPr lang="en-US" dirty="0"/>
          </a:p>
        </p:txBody>
      </p:sp>
    </p:spTree>
    <p:extLst>
      <p:ext uri="{BB962C8B-B14F-4D97-AF65-F5344CB8AC3E}">
        <p14:creationId xmlns:p14="http://schemas.microsoft.com/office/powerpoint/2010/main" val="3067098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 – Reuben</a:t>
            </a:r>
          </a:p>
        </p:txBody>
      </p:sp>
      <p:sp>
        <p:nvSpPr>
          <p:cNvPr id="3" name="Content Placeholder 2"/>
          <p:cNvSpPr>
            <a:spLocks noGrp="1"/>
          </p:cNvSpPr>
          <p:nvPr>
            <p:ph idx="1"/>
          </p:nvPr>
        </p:nvSpPr>
        <p:spPr/>
        <p:txBody>
          <a:bodyPr/>
          <a:lstStyle/>
          <a:p>
            <a:r>
              <a:rPr lang="en-US" dirty="0"/>
              <a:t>Reuben is the firstborn.  He slept with one of his father’s wives.  He planned to protect Joseph and failed.</a:t>
            </a:r>
          </a:p>
          <a:p>
            <a:r>
              <a:rPr lang="en-US" dirty="0"/>
              <a:t>What does he offer to Jacob his father now in v37?   </a:t>
            </a:r>
          </a:p>
          <a:p>
            <a:r>
              <a:rPr lang="en-US" dirty="0"/>
              <a:t>Why do you think he does this?</a:t>
            </a:r>
          </a:p>
          <a:p>
            <a:r>
              <a:rPr lang="en-US" dirty="0"/>
              <a:t>What do you think of his offer?</a:t>
            </a:r>
          </a:p>
          <a:p>
            <a:r>
              <a:rPr lang="en-US" dirty="0"/>
              <a:t>What does Jacob think of his offer?</a:t>
            </a:r>
          </a:p>
          <a:p>
            <a:endParaRPr lang="en-US" dirty="0"/>
          </a:p>
        </p:txBody>
      </p:sp>
    </p:spTree>
    <p:extLst>
      <p:ext uri="{BB962C8B-B14F-4D97-AF65-F5344CB8AC3E}">
        <p14:creationId xmlns:p14="http://schemas.microsoft.com/office/powerpoint/2010/main" val="1362826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42-43 – Jacob</a:t>
            </a:r>
          </a:p>
        </p:txBody>
      </p:sp>
      <p:sp>
        <p:nvSpPr>
          <p:cNvPr id="3" name="Content Placeholder 2"/>
          <p:cNvSpPr>
            <a:spLocks noGrp="1"/>
          </p:cNvSpPr>
          <p:nvPr>
            <p:ph idx="1"/>
          </p:nvPr>
        </p:nvSpPr>
        <p:spPr/>
        <p:txBody>
          <a:bodyPr/>
          <a:lstStyle/>
          <a:p>
            <a:r>
              <a:rPr lang="en-US" dirty="0"/>
              <a:t>Jacob finally came to acknowledge the Lord as his God in Genesis 33.  Where did we leave him at the end of Genesis 37?</a:t>
            </a:r>
          </a:p>
          <a:p>
            <a:endParaRPr lang="en-US" dirty="0"/>
          </a:p>
        </p:txBody>
      </p:sp>
    </p:spTree>
    <p:extLst>
      <p:ext uri="{BB962C8B-B14F-4D97-AF65-F5344CB8AC3E}">
        <p14:creationId xmlns:p14="http://schemas.microsoft.com/office/powerpoint/2010/main" val="1022801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42-43 – Jacob</a:t>
            </a:r>
          </a:p>
        </p:txBody>
      </p:sp>
      <p:sp>
        <p:nvSpPr>
          <p:cNvPr id="3" name="Content Placeholder 2"/>
          <p:cNvSpPr>
            <a:spLocks noGrp="1"/>
          </p:cNvSpPr>
          <p:nvPr>
            <p:ph idx="1"/>
          </p:nvPr>
        </p:nvSpPr>
        <p:spPr/>
        <p:txBody>
          <a:bodyPr/>
          <a:lstStyle/>
          <a:p>
            <a:r>
              <a:rPr lang="en-US" dirty="0"/>
              <a:t>Jacob finally came to acknowledge the Lord as his God in Genesis 33.  Where did we leave him at the end of Genesis 37?</a:t>
            </a:r>
          </a:p>
          <a:p>
            <a:r>
              <a:rPr lang="en-US" dirty="0"/>
              <a:t>How does Jacob respond to the situation in 42:36-38?</a:t>
            </a:r>
          </a:p>
          <a:p>
            <a:endParaRPr lang="en-US" dirty="0"/>
          </a:p>
        </p:txBody>
      </p:sp>
    </p:spTree>
    <p:extLst>
      <p:ext uri="{BB962C8B-B14F-4D97-AF65-F5344CB8AC3E}">
        <p14:creationId xmlns:p14="http://schemas.microsoft.com/office/powerpoint/2010/main" val="2059395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42-43 – Jacob</a:t>
            </a:r>
          </a:p>
        </p:txBody>
      </p:sp>
      <p:sp>
        <p:nvSpPr>
          <p:cNvPr id="3" name="Content Placeholder 2"/>
          <p:cNvSpPr>
            <a:spLocks noGrp="1"/>
          </p:cNvSpPr>
          <p:nvPr>
            <p:ph idx="1"/>
          </p:nvPr>
        </p:nvSpPr>
        <p:spPr/>
        <p:txBody>
          <a:bodyPr/>
          <a:lstStyle/>
          <a:p>
            <a:r>
              <a:rPr lang="en-US" dirty="0"/>
              <a:t>Jacob finally came to acknowledge the Lord as his God in Genesis 33.  Where did we leave him at the end of Genesis 37?</a:t>
            </a:r>
          </a:p>
          <a:p>
            <a:r>
              <a:rPr lang="en-US" dirty="0"/>
              <a:t>How does Jacob respond to the situation in 42:36-38?</a:t>
            </a:r>
          </a:p>
          <a:p>
            <a:r>
              <a:rPr lang="en-US" dirty="0"/>
              <a:t>When the food runs out, how does Jacob respond to the need to send Benjamin with the other brothers in 43:11-14?</a:t>
            </a:r>
          </a:p>
        </p:txBody>
      </p:sp>
    </p:spTree>
    <p:extLst>
      <p:ext uri="{BB962C8B-B14F-4D97-AF65-F5344CB8AC3E}">
        <p14:creationId xmlns:p14="http://schemas.microsoft.com/office/powerpoint/2010/main" val="36406511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42-43 – Jacob</a:t>
            </a:r>
          </a:p>
        </p:txBody>
      </p:sp>
      <p:sp>
        <p:nvSpPr>
          <p:cNvPr id="3" name="Content Placeholder 2"/>
          <p:cNvSpPr>
            <a:spLocks noGrp="1"/>
          </p:cNvSpPr>
          <p:nvPr>
            <p:ph idx="1"/>
          </p:nvPr>
        </p:nvSpPr>
        <p:spPr/>
        <p:txBody>
          <a:bodyPr/>
          <a:lstStyle/>
          <a:p>
            <a:r>
              <a:rPr lang="en-US" dirty="0"/>
              <a:t>Jacob finally came to acknowledge the Lord as his God in Genesis 33.  Where did we leave him at the end of Genesis 37?</a:t>
            </a:r>
          </a:p>
          <a:p>
            <a:r>
              <a:rPr lang="en-US" dirty="0"/>
              <a:t>How does Jacob respond to the situation in 42:36-38?</a:t>
            </a:r>
          </a:p>
          <a:p>
            <a:r>
              <a:rPr lang="en-US" dirty="0"/>
              <a:t>When the food runs out, how does Jacob respond to the need to send Benjamin with the other brothers in 43:11-14?</a:t>
            </a:r>
          </a:p>
          <a:p>
            <a:r>
              <a:rPr lang="en-US" dirty="0"/>
              <a:t>How does Jacob recognize God’s sovereignty in these verses?</a:t>
            </a:r>
          </a:p>
          <a:p>
            <a:endParaRPr lang="en-US" dirty="0"/>
          </a:p>
        </p:txBody>
      </p:sp>
    </p:spTree>
    <p:extLst>
      <p:ext uri="{BB962C8B-B14F-4D97-AF65-F5344CB8AC3E}">
        <p14:creationId xmlns:p14="http://schemas.microsoft.com/office/powerpoint/2010/main" val="609667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42-43 – Jacob</a:t>
            </a:r>
          </a:p>
        </p:txBody>
      </p:sp>
      <p:sp>
        <p:nvSpPr>
          <p:cNvPr id="3" name="Content Placeholder 2"/>
          <p:cNvSpPr>
            <a:spLocks noGrp="1"/>
          </p:cNvSpPr>
          <p:nvPr>
            <p:ph idx="1"/>
          </p:nvPr>
        </p:nvSpPr>
        <p:spPr/>
        <p:txBody>
          <a:bodyPr/>
          <a:lstStyle/>
          <a:p>
            <a:r>
              <a:rPr lang="en-US" dirty="0"/>
              <a:t>Jacob finally came to acknowledge the Lord as his God in Genesis 33.  Where did we leave him at the end of Genesis 37?</a:t>
            </a:r>
          </a:p>
          <a:p>
            <a:r>
              <a:rPr lang="en-US" dirty="0"/>
              <a:t>How does Jacob respond to the situation in 42:36-38?</a:t>
            </a:r>
          </a:p>
          <a:p>
            <a:r>
              <a:rPr lang="en-US" dirty="0"/>
              <a:t>When the food runs out, how does Jacob respond to the need to send Benjamin with the other brothers in 43:11-14?</a:t>
            </a:r>
          </a:p>
          <a:p>
            <a:r>
              <a:rPr lang="en-US" dirty="0"/>
              <a:t>How does Jacob recognize God’s sovereignty in these verses?</a:t>
            </a:r>
          </a:p>
          <a:p>
            <a:r>
              <a:rPr lang="en-US" dirty="0"/>
              <a:t>From these brief glimpses of Jacob in these chapters, how would you describe him?  His emotional state?  His faith?</a:t>
            </a:r>
          </a:p>
          <a:p>
            <a:endParaRPr lang="en-US" dirty="0"/>
          </a:p>
        </p:txBody>
      </p:sp>
    </p:spTree>
    <p:extLst>
      <p:ext uri="{BB962C8B-B14F-4D97-AF65-F5344CB8AC3E}">
        <p14:creationId xmlns:p14="http://schemas.microsoft.com/office/powerpoint/2010/main" val="3282292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43-44 – The Test Continues</a:t>
            </a:r>
          </a:p>
        </p:txBody>
      </p:sp>
      <p:sp>
        <p:nvSpPr>
          <p:cNvPr id="3" name="Content Placeholder 2"/>
          <p:cNvSpPr>
            <a:spLocks noGrp="1"/>
          </p:cNvSpPr>
          <p:nvPr>
            <p:ph idx="1"/>
          </p:nvPr>
        </p:nvSpPr>
        <p:spPr/>
        <p:txBody>
          <a:bodyPr/>
          <a:lstStyle/>
          <a:p>
            <a:r>
              <a:rPr lang="en-US" dirty="0"/>
              <a:t>How does Joseph further test his brothers in these chapters, and what is the climax of the test?</a:t>
            </a:r>
          </a:p>
        </p:txBody>
      </p:sp>
    </p:spTree>
    <p:extLst>
      <p:ext uri="{BB962C8B-B14F-4D97-AF65-F5344CB8AC3E}">
        <p14:creationId xmlns:p14="http://schemas.microsoft.com/office/powerpoint/2010/main" val="1436874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43-44 – The Test Continues</a:t>
            </a:r>
          </a:p>
        </p:txBody>
      </p:sp>
      <p:sp>
        <p:nvSpPr>
          <p:cNvPr id="3" name="Content Placeholder 2"/>
          <p:cNvSpPr>
            <a:spLocks noGrp="1"/>
          </p:cNvSpPr>
          <p:nvPr>
            <p:ph idx="1"/>
          </p:nvPr>
        </p:nvSpPr>
        <p:spPr/>
        <p:txBody>
          <a:bodyPr/>
          <a:lstStyle/>
          <a:p>
            <a:r>
              <a:rPr lang="en-US" dirty="0"/>
              <a:t>How does Joseph further test his brothers in these chapters, and what is the climax of the test?</a:t>
            </a:r>
          </a:p>
          <a:p>
            <a:r>
              <a:rPr lang="en-US" dirty="0"/>
              <a:t>Again, why do you think Joseph is doing this?</a:t>
            </a:r>
          </a:p>
        </p:txBody>
      </p:sp>
    </p:spTree>
    <p:extLst>
      <p:ext uri="{BB962C8B-B14F-4D97-AF65-F5344CB8AC3E}">
        <p14:creationId xmlns:p14="http://schemas.microsoft.com/office/powerpoint/2010/main" val="1586106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43-44 - Judah</a:t>
            </a:r>
          </a:p>
        </p:txBody>
      </p:sp>
      <p:sp>
        <p:nvSpPr>
          <p:cNvPr id="3" name="Content Placeholder 2"/>
          <p:cNvSpPr>
            <a:spLocks noGrp="1"/>
          </p:cNvSpPr>
          <p:nvPr>
            <p:ph idx="1"/>
          </p:nvPr>
        </p:nvSpPr>
        <p:spPr>
          <a:xfrm>
            <a:off x="680321" y="2336873"/>
            <a:ext cx="9613861" cy="4192716"/>
          </a:xfrm>
        </p:spPr>
        <p:txBody>
          <a:bodyPr/>
          <a:lstStyle/>
          <a:p>
            <a:r>
              <a:rPr lang="en-US" dirty="0"/>
              <a:t>It was Judah that suggested to his brothers that they sell Joseph into slavery in Genesis 37 without any concern for Joseph or his father.  We saw Judah’s poor choice of companions, deception, and immorality in Genesis 38.  </a:t>
            </a:r>
          </a:p>
          <a:p>
            <a:endParaRPr lang="en-US" dirty="0"/>
          </a:p>
        </p:txBody>
      </p:sp>
    </p:spTree>
    <p:extLst>
      <p:ext uri="{BB962C8B-B14F-4D97-AF65-F5344CB8AC3E}">
        <p14:creationId xmlns:p14="http://schemas.microsoft.com/office/powerpoint/2010/main" val="2372839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43-44 - Judah</a:t>
            </a:r>
          </a:p>
        </p:txBody>
      </p:sp>
      <p:sp>
        <p:nvSpPr>
          <p:cNvPr id="3" name="Content Placeholder 2"/>
          <p:cNvSpPr>
            <a:spLocks noGrp="1"/>
          </p:cNvSpPr>
          <p:nvPr>
            <p:ph idx="1"/>
          </p:nvPr>
        </p:nvSpPr>
        <p:spPr>
          <a:xfrm>
            <a:off x="680321" y="2336873"/>
            <a:ext cx="9613861" cy="4192716"/>
          </a:xfrm>
        </p:spPr>
        <p:txBody>
          <a:bodyPr/>
          <a:lstStyle/>
          <a:p>
            <a:r>
              <a:rPr lang="en-US" dirty="0"/>
              <a:t>It was Judah that suggested to his brothers that they sell Joseph into slavery in Genesis 37 without any concern for Joseph or his father.  We saw Judah’s poor choice of companions, deception, and immorality in Genesis 38.  </a:t>
            </a:r>
          </a:p>
          <a:p>
            <a:r>
              <a:rPr lang="en-US" dirty="0"/>
              <a:t>Now, before the brothers leave to go back to Egypt, what commitment does Judah make to his father in 43:8-10?</a:t>
            </a:r>
          </a:p>
        </p:txBody>
      </p:sp>
    </p:spTree>
    <p:extLst>
      <p:ext uri="{BB962C8B-B14F-4D97-AF65-F5344CB8AC3E}">
        <p14:creationId xmlns:p14="http://schemas.microsoft.com/office/powerpoint/2010/main" val="5487520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43-44 - Judah</a:t>
            </a:r>
          </a:p>
        </p:txBody>
      </p:sp>
      <p:sp>
        <p:nvSpPr>
          <p:cNvPr id="3" name="Content Placeholder 2"/>
          <p:cNvSpPr>
            <a:spLocks noGrp="1"/>
          </p:cNvSpPr>
          <p:nvPr>
            <p:ph idx="1"/>
          </p:nvPr>
        </p:nvSpPr>
        <p:spPr>
          <a:xfrm>
            <a:off x="680321" y="2336873"/>
            <a:ext cx="9613861" cy="4192716"/>
          </a:xfrm>
        </p:spPr>
        <p:txBody>
          <a:bodyPr/>
          <a:lstStyle/>
          <a:p>
            <a:r>
              <a:rPr lang="en-US" dirty="0"/>
              <a:t>It was Judah that suggested to his brothers that they sell Joseph into slavery in Genesis 37 without any concern for Joseph or his father.  We saw Judah’s poor choice of companions, deception, and immorality in Genesis 38.  </a:t>
            </a:r>
          </a:p>
          <a:p>
            <a:r>
              <a:rPr lang="en-US" dirty="0"/>
              <a:t>Now, before the brothers leave to go back to Egypt, what commitment does Judah make to his father in 43:8-10?</a:t>
            </a:r>
          </a:p>
          <a:p>
            <a:r>
              <a:rPr lang="en-US" dirty="0"/>
              <a:t>How does Judah respond to Joseph’s test in 44:18-34, and why?</a:t>
            </a:r>
          </a:p>
          <a:p>
            <a:endParaRPr lang="en-US" dirty="0"/>
          </a:p>
        </p:txBody>
      </p:sp>
    </p:spTree>
    <p:extLst>
      <p:ext uri="{BB962C8B-B14F-4D97-AF65-F5344CB8AC3E}">
        <p14:creationId xmlns:p14="http://schemas.microsoft.com/office/powerpoint/2010/main" val="34879924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43-44 - Judah</a:t>
            </a:r>
          </a:p>
        </p:txBody>
      </p:sp>
      <p:sp>
        <p:nvSpPr>
          <p:cNvPr id="3" name="Content Placeholder 2"/>
          <p:cNvSpPr>
            <a:spLocks noGrp="1"/>
          </p:cNvSpPr>
          <p:nvPr>
            <p:ph idx="1"/>
          </p:nvPr>
        </p:nvSpPr>
        <p:spPr>
          <a:xfrm>
            <a:off x="680321" y="2336873"/>
            <a:ext cx="9613861" cy="4192716"/>
          </a:xfrm>
        </p:spPr>
        <p:txBody>
          <a:bodyPr/>
          <a:lstStyle/>
          <a:p>
            <a:r>
              <a:rPr lang="en-US" dirty="0"/>
              <a:t>It was Judah that suggested to his brothers that they sell Joseph into slavery in Genesis 37 without any concern for Joseph or his father.  We saw Judah’s poor choice of companions, deception, and immorality in Genesis 38.  </a:t>
            </a:r>
          </a:p>
          <a:p>
            <a:r>
              <a:rPr lang="en-US" dirty="0"/>
              <a:t>Now, before the brothers leave to go back to Egypt, what commitment does Judah make to his father in 43:8-10?</a:t>
            </a:r>
          </a:p>
          <a:p>
            <a:r>
              <a:rPr lang="en-US" dirty="0"/>
              <a:t>How does Judah respond to Joseph’s test in 44:18-34, and why?</a:t>
            </a:r>
          </a:p>
          <a:p>
            <a:r>
              <a:rPr lang="en-US" dirty="0"/>
              <a:t>Compare Judah in Genesis 37-38 to Judah in Genesis 43-44.  How has he changed?</a:t>
            </a:r>
          </a:p>
          <a:p>
            <a:endParaRPr lang="en-US" dirty="0"/>
          </a:p>
        </p:txBody>
      </p:sp>
    </p:spTree>
    <p:extLst>
      <p:ext uri="{BB962C8B-B14F-4D97-AF65-F5344CB8AC3E}">
        <p14:creationId xmlns:p14="http://schemas.microsoft.com/office/powerpoint/2010/main" val="2383104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43-44 - Judah</a:t>
            </a:r>
          </a:p>
        </p:txBody>
      </p:sp>
      <p:sp>
        <p:nvSpPr>
          <p:cNvPr id="3" name="Content Placeholder 2"/>
          <p:cNvSpPr>
            <a:spLocks noGrp="1"/>
          </p:cNvSpPr>
          <p:nvPr>
            <p:ph idx="1"/>
          </p:nvPr>
        </p:nvSpPr>
        <p:spPr>
          <a:xfrm>
            <a:off x="680321" y="2336873"/>
            <a:ext cx="9613861" cy="4192716"/>
          </a:xfrm>
        </p:spPr>
        <p:txBody>
          <a:bodyPr/>
          <a:lstStyle/>
          <a:p>
            <a:r>
              <a:rPr lang="en-US" dirty="0"/>
              <a:t>It was Judah that suggested to his brothers that they sell Joseph into slavery in Genesis 37 without any concern for Joseph or his father.  We saw Judah’s poor choice of companions, deception, and immorality in Genesis 38.  </a:t>
            </a:r>
          </a:p>
          <a:p>
            <a:r>
              <a:rPr lang="en-US" dirty="0"/>
              <a:t>Now, before the brothers leave to go back to Egypt, what commitment does Judah make to his father in 43:8-10?</a:t>
            </a:r>
          </a:p>
          <a:p>
            <a:r>
              <a:rPr lang="en-US" dirty="0"/>
              <a:t>How does Judah respond to Joseph’s test in 44:18-34, and why?</a:t>
            </a:r>
          </a:p>
          <a:p>
            <a:r>
              <a:rPr lang="en-US" dirty="0"/>
              <a:t>Compare Judah in Genesis 37-38 to Judah in Genesis 43-44.  How has he changed?</a:t>
            </a:r>
          </a:p>
          <a:p>
            <a:r>
              <a:rPr lang="en-US" dirty="0"/>
              <a:t>How does Judah’s actions in 44:30-34 point to Jesus?</a:t>
            </a:r>
          </a:p>
          <a:p>
            <a:endParaRPr lang="en-US" dirty="0"/>
          </a:p>
        </p:txBody>
      </p:sp>
    </p:spTree>
    <p:extLst>
      <p:ext uri="{BB962C8B-B14F-4D97-AF65-F5344CB8AC3E}">
        <p14:creationId xmlns:p14="http://schemas.microsoft.com/office/powerpoint/2010/main" val="1656715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45 – Joseph</a:t>
            </a:r>
          </a:p>
        </p:txBody>
      </p:sp>
      <p:sp>
        <p:nvSpPr>
          <p:cNvPr id="3" name="Content Placeholder 2"/>
          <p:cNvSpPr>
            <a:spLocks noGrp="1"/>
          </p:cNvSpPr>
          <p:nvPr>
            <p:ph idx="1"/>
          </p:nvPr>
        </p:nvSpPr>
        <p:spPr/>
        <p:txBody>
          <a:bodyPr/>
          <a:lstStyle/>
          <a:p>
            <a:r>
              <a:rPr lang="en-US" dirty="0"/>
              <a:t>When Joseph finally reveals his identity to his brothers, they are dismayed (v1-3).  Why would they respond that way?</a:t>
            </a:r>
          </a:p>
        </p:txBody>
      </p:sp>
    </p:spTree>
    <p:extLst>
      <p:ext uri="{BB962C8B-B14F-4D97-AF65-F5344CB8AC3E}">
        <p14:creationId xmlns:p14="http://schemas.microsoft.com/office/powerpoint/2010/main" val="2951751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45 – Joseph</a:t>
            </a:r>
          </a:p>
        </p:txBody>
      </p:sp>
      <p:sp>
        <p:nvSpPr>
          <p:cNvPr id="3" name="Content Placeholder 2"/>
          <p:cNvSpPr>
            <a:spLocks noGrp="1"/>
          </p:cNvSpPr>
          <p:nvPr>
            <p:ph idx="1"/>
          </p:nvPr>
        </p:nvSpPr>
        <p:spPr/>
        <p:txBody>
          <a:bodyPr/>
          <a:lstStyle/>
          <a:p>
            <a:r>
              <a:rPr lang="en-US" dirty="0"/>
              <a:t>When Joseph finally reveals his identity to his brothers, they are dismayed (v1-3).  Why would they respond that way?</a:t>
            </a:r>
          </a:p>
          <a:p>
            <a:r>
              <a:rPr lang="en-US" dirty="0"/>
              <a:t>What does Joseph recognize about their act of selling him into slavery (v4-9)?  </a:t>
            </a:r>
          </a:p>
        </p:txBody>
      </p:sp>
    </p:spTree>
    <p:extLst>
      <p:ext uri="{BB962C8B-B14F-4D97-AF65-F5344CB8AC3E}">
        <p14:creationId xmlns:p14="http://schemas.microsoft.com/office/powerpoint/2010/main" val="35585815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45 – Joseph</a:t>
            </a:r>
          </a:p>
        </p:txBody>
      </p:sp>
      <p:sp>
        <p:nvSpPr>
          <p:cNvPr id="3" name="Content Placeholder 2"/>
          <p:cNvSpPr>
            <a:spLocks noGrp="1"/>
          </p:cNvSpPr>
          <p:nvPr>
            <p:ph idx="1"/>
          </p:nvPr>
        </p:nvSpPr>
        <p:spPr/>
        <p:txBody>
          <a:bodyPr/>
          <a:lstStyle/>
          <a:p>
            <a:r>
              <a:rPr lang="en-US" dirty="0"/>
              <a:t>When Joseph finally reveals his identity to his brothers, they are dismayed (v1-3).  Why would they respond that way?</a:t>
            </a:r>
          </a:p>
          <a:p>
            <a:r>
              <a:rPr lang="en-US" dirty="0"/>
              <a:t>What does Joseph recognize about their act of selling him into slavery (v4-9)?  </a:t>
            </a:r>
          </a:p>
          <a:p>
            <a:r>
              <a:rPr lang="en-US" dirty="0"/>
              <a:t>How does this recognition affect his response to them?  How does he treat them in v10-15?</a:t>
            </a:r>
          </a:p>
        </p:txBody>
      </p:sp>
    </p:spTree>
    <p:extLst>
      <p:ext uri="{BB962C8B-B14F-4D97-AF65-F5344CB8AC3E}">
        <p14:creationId xmlns:p14="http://schemas.microsoft.com/office/powerpoint/2010/main" val="154408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45 – Joseph</a:t>
            </a:r>
          </a:p>
        </p:txBody>
      </p:sp>
      <p:sp>
        <p:nvSpPr>
          <p:cNvPr id="3" name="Content Placeholder 2"/>
          <p:cNvSpPr>
            <a:spLocks noGrp="1"/>
          </p:cNvSpPr>
          <p:nvPr>
            <p:ph idx="1"/>
          </p:nvPr>
        </p:nvSpPr>
        <p:spPr/>
        <p:txBody>
          <a:bodyPr/>
          <a:lstStyle/>
          <a:p>
            <a:r>
              <a:rPr lang="en-US" dirty="0"/>
              <a:t>When Joseph finally reveals his identity to his brothers, they are dismayed (v1-3).  Why would they respond that way?</a:t>
            </a:r>
          </a:p>
          <a:p>
            <a:r>
              <a:rPr lang="en-US" dirty="0"/>
              <a:t>What does Joseph recognize about their act of selling him into slavery (v4-9)?  </a:t>
            </a:r>
          </a:p>
          <a:p>
            <a:r>
              <a:rPr lang="en-US" dirty="0"/>
              <a:t>How does this recognition affect his response to them?  How does he treat them in v10-15?</a:t>
            </a:r>
          </a:p>
          <a:p>
            <a:r>
              <a:rPr lang="en-US" dirty="0"/>
              <a:t>How might the successful passing of his test also contribute to his favorable response to them?</a:t>
            </a:r>
          </a:p>
        </p:txBody>
      </p:sp>
    </p:spTree>
    <p:extLst>
      <p:ext uri="{BB962C8B-B14F-4D97-AF65-F5344CB8AC3E}">
        <p14:creationId xmlns:p14="http://schemas.microsoft.com/office/powerpoint/2010/main" val="1683138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45 – Joseph</a:t>
            </a:r>
          </a:p>
        </p:txBody>
      </p:sp>
      <p:sp>
        <p:nvSpPr>
          <p:cNvPr id="3" name="Content Placeholder 2"/>
          <p:cNvSpPr>
            <a:spLocks noGrp="1"/>
          </p:cNvSpPr>
          <p:nvPr>
            <p:ph idx="1"/>
          </p:nvPr>
        </p:nvSpPr>
        <p:spPr/>
        <p:txBody>
          <a:bodyPr/>
          <a:lstStyle/>
          <a:p>
            <a:r>
              <a:rPr lang="en-US" dirty="0"/>
              <a:t>When Joseph finally reveals his identity to his brothers, they are dismayed (v1-3).  Why would they respond that way?</a:t>
            </a:r>
          </a:p>
          <a:p>
            <a:r>
              <a:rPr lang="en-US" dirty="0"/>
              <a:t>What does Joseph recognize about their act of selling him into slavery (v4-9)?  </a:t>
            </a:r>
          </a:p>
          <a:p>
            <a:r>
              <a:rPr lang="en-US" dirty="0"/>
              <a:t>How does this recognition affect his response to them?  How does he treat them in v10-15?</a:t>
            </a:r>
          </a:p>
          <a:p>
            <a:r>
              <a:rPr lang="en-US" dirty="0"/>
              <a:t>How might the successful passing of his test also contribute to his favorable response to them?</a:t>
            </a:r>
          </a:p>
          <a:p>
            <a:r>
              <a:rPr lang="en-US" dirty="0"/>
              <a:t>How do we apply this to our lives?</a:t>
            </a:r>
          </a:p>
        </p:txBody>
      </p:sp>
    </p:spTree>
    <p:extLst>
      <p:ext uri="{BB962C8B-B14F-4D97-AF65-F5344CB8AC3E}">
        <p14:creationId xmlns:p14="http://schemas.microsoft.com/office/powerpoint/2010/main" val="1745590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80321" y="2336873"/>
            <a:ext cx="9613861" cy="4282868"/>
          </a:xfrm>
        </p:spPr>
        <p:txBody>
          <a:bodyPr/>
          <a:lstStyle/>
          <a:p>
            <a:r>
              <a:rPr lang="en-US" dirty="0"/>
              <a:t>Like with Joseph, God often humbles us before he exalts us.  And we must learn humility from that humbling that we might be exalted.</a:t>
            </a:r>
          </a:p>
          <a:p>
            <a:endParaRPr lang="en-US" dirty="0"/>
          </a:p>
          <a:p>
            <a:endParaRPr lang="en-US" dirty="0"/>
          </a:p>
        </p:txBody>
      </p:sp>
    </p:spTree>
    <p:extLst>
      <p:ext uri="{BB962C8B-B14F-4D97-AF65-F5344CB8AC3E}">
        <p14:creationId xmlns:p14="http://schemas.microsoft.com/office/powerpoint/2010/main" val="11398744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80321" y="2336873"/>
            <a:ext cx="9613861" cy="4282868"/>
          </a:xfrm>
        </p:spPr>
        <p:txBody>
          <a:bodyPr/>
          <a:lstStyle/>
          <a:p>
            <a:r>
              <a:rPr lang="en-US" dirty="0"/>
              <a:t>Like with Joseph, God often humbles us before he exalts us.  And we must learn humility from that humbling that we might be exalted.</a:t>
            </a:r>
          </a:p>
          <a:p>
            <a:r>
              <a:rPr lang="en-US" dirty="0"/>
              <a:t>God is sovereign over the affairs of men.  He proclaimed the future through dreams and carefully orchestrated Joseph’s life to save many lives.  God has a plan – and we must trust Him.</a:t>
            </a:r>
          </a:p>
          <a:p>
            <a:endParaRPr lang="en-US" dirty="0"/>
          </a:p>
        </p:txBody>
      </p:sp>
    </p:spTree>
    <p:extLst>
      <p:ext uri="{BB962C8B-B14F-4D97-AF65-F5344CB8AC3E}">
        <p14:creationId xmlns:p14="http://schemas.microsoft.com/office/powerpoint/2010/main" val="744540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80321" y="2336873"/>
            <a:ext cx="9613861" cy="4282868"/>
          </a:xfrm>
        </p:spPr>
        <p:txBody>
          <a:bodyPr/>
          <a:lstStyle/>
          <a:p>
            <a:r>
              <a:rPr lang="en-US" dirty="0"/>
              <a:t>Like with Joseph, God often humbles us before he exalts us.  And we must learn humility from that humbling that we might be exalted.</a:t>
            </a:r>
          </a:p>
          <a:p>
            <a:r>
              <a:rPr lang="en-US" dirty="0"/>
              <a:t>God is sovereign over the affairs of men.  He proclaimed the future through dreams and carefully orchestrated Joseph’s life to save many lives.  God has a plan – and we must trust Him.</a:t>
            </a:r>
          </a:p>
          <a:p>
            <a:r>
              <a:rPr lang="en-US" dirty="0"/>
              <a:t>Joseph’s humbling and exaltation, and Judah’s intercession and offering to sacrifice himself for Benjamin point us to Jesus our Savior.</a:t>
            </a:r>
          </a:p>
          <a:p>
            <a:endParaRPr lang="en-US" dirty="0"/>
          </a:p>
          <a:p>
            <a:endParaRPr lang="en-US" dirty="0"/>
          </a:p>
        </p:txBody>
      </p:sp>
    </p:spTree>
    <p:extLst>
      <p:ext uri="{BB962C8B-B14F-4D97-AF65-F5344CB8AC3E}">
        <p14:creationId xmlns:p14="http://schemas.microsoft.com/office/powerpoint/2010/main" val="864280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80321" y="2336873"/>
            <a:ext cx="9613861" cy="4282868"/>
          </a:xfrm>
        </p:spPr>
        <p:txBody>
          <a:bodyPr/>
          <a:lstStyle/>
          <a:p>
            <a:r>
              <a:rPr lang="en-US" dirty="0"/>
              <a:t>Like with Joseph, God often humbles us before he exalts us.  And we must learn humility from that humbling that we might be exalted.</a:t>
            </a:r>
          </a:p>
          <a:p>
            <a:r>
              <a:rPr lang="en-US" dirty="0"/>
              <a:t>God is sovereign over the affairs of men.  He proclaimed the future through dreams and carefully orchestrated Joseph’s life to save many lives.  God has a plan – and we must trust Him.</a:t>
            </a:r>
          </a:p>
          <a:p>
            <a:r>
              <a:rPr lang="en-US" dirty="0"/>
              <a:t>Joseph’s humbling and exaltation, and Judah’s intercession and offering to sacrifice himself for Benjamin point us to Jesus our Savior.</a:t>
            </a:r>
          </a:p>
          <a:p>
            <a:r>
              <a:rPr lang="en-US" dirty="0"/>
              <a:t>Jacob, Judah, Joseph, and all the brothers change over the course of these chapters.  Are we growing in humility, faith, and love?</a:t>
            </a:r>
          </a:p>
          <a:p>
            <a:endParaRPr lang="en-US" dirty="0"/>
          </a:p>
          <a:p>
            <a:endParaRPr lang="en-US" dirty="0"/>
          </a:p>
        </p:txBody>
      </p:sp>
    </p:spTree>
    <p:extLst>
      <p:ext uri="{BB962C8B-B14F-4D97-AF65-F5344CB8AC3E}">
        <p14:creationId xmlns:p14="http://schemas.microsoft.com/office/powerpoint/2010/main" val="35676399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D3BD18-E57C-597A-6C9A-DCF671710B94}"/>
              </a:ext>
            </a:extLst>
          </p:cNvPr>
          <p:cNvSpPr txBox="1"/>
          <p:nvPr/>
        </p:nvSpPr>
        <p:spPr>
          <a:xfrm>
            <a:off x="5505061" y="3429000"/>
            <a:ext cx="391454" cy="369332"/>
          </a:xfrm>
          <a:prstGeom prst="rect">
            <a:avLst/>
          </a:prstGeom>
          <a:noFill/>
        </p:spPr>
        <p:txBody>
          <a:bodyPr wrap="none" rtlCol="0">
            <a:spAutoFit/>
          </a:bodyPr>
          <a:lstStyle/>
          <a:p>
            <a:r>
              <a:rPr lang="en-US" dirty="0"/>
              <a:t>   </a:t>
            </a:r>
          </a:p>
        </p:txBody>
      </p:sp>
      <p:sp>
        <p:nvSpPr>
          <p:cNvPr id="4" name="TextBox 3">
            <a:extLst>
              <a:ext uri="{FF2B5EF4-FFF2-40B4-BE49-F238E27FC236}">
                <a16:creationId xmlns:a16="http://schemas.microsoft.com/office/drawing/2014/main" id="{E22D9B83-47C4-3E1C-F203-29893BF5C0F4}"/>
              </a:ext>
            </a:extLst>
          </p:cNvPr>
          <p:cNvSpPr txBox="1"/>
          <p:nvPr/>
        </p:nvSpPr>
        <p:spPr>
          <a:xfrm>
            <a:off x="4945224" y="3429000"/>
            <a:ext cx="391454" cy="369332"/>
          </a:xfrm>
          <a:prstGeom prst="rect">
            <a:avLst/>
          </a:prstGeom>
          <a:noFill/>
        </p:spPr>
        <p:txBody>
          <a:bodyPr wrap="none" rtlCol="0">
            <a:spAutoFit/>
          </a:bodyPr>
          <a:lstStyle/>
          <a:p>
            <a:r>
              <a:rPr lang="en-US" dirty="0"/>
              <a:t>   </a:t>
            </a:r>
          </a:p>
        </p:txBody>
      </p:sp>
      <p:sp>
        <p:nvSpPr>
          <p:cNvPr id="7" name="TextBox 6">
            <a:extLst>
              <a:ext uri="{FF2B5EF4-FFF2-40B4-BE49-F238E27FC236}">
                <a16:creationId xmlns:a16="http://schemas.microsoft.com/office/drawing/2014/main" id="{BDE461C0-6F44-458B-5845-808D5AA3CCED}"/>
              </a:ext>
            </a:extLst>
          </p:cNvPr>
          <p:cNvSpPr txBox="1"/>
          <p:nvPr/>
        </p:nvSpPr>
        <p:spPr>
          <a:xfrm>
            <a:off x="2864497" y="3152001"/>
            <a:ext cx="6697731" cy="646331"/>
          </a:xfrm>
          <a:prstGeom prst="rect">
            <a:avLst/>
          </a:prstGeom>
          <a:noFill/>
        </p:spPr>
        <p:txBody>
          <a:bodyPr wrap="none" rtlCol="0">
            <a:spAutoFit/>
          </a:bodyPr>
          <a:lstStyle/>
          <a:p>
            <a:pPr algn="ctr"/>
            <a:r>
              <a:rPr lang="en-US" dirty="0"/>
              <a:t>© 2025 Brian J. Mikul. All rights reserved.  Used by permission.</a:t>
            </a:r>
          </a:p>
          <a:p>
            <a:pPr algn="ctr"/>
            <a:r>
              <a:rPr lang="en-US" dirty="0"/>
              <a:t>Please visit brianjmikul.com for more studies.</a:t>
            </a:r>
          </a:p>
        </p:txBody>
      </p:sp>
    </p:spTree>
    <p:extLst>
      <p:ext uri="{BB962C8B-B14F-4D97-AF65-F5344CB8AC3E}">
        <p14:creationId xmlns:p14="http://schemas.microsoft.com/office/powerpoint/2010/main" val="219973529"/>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108</TotalTime>
  <Words>2291</Words>
  <Application>Microsoft Office PowerPoint</Application>
  <PresentationFormat>Widescreen</PresentationFormat>
  <Paragraphs>168</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Trebuchet MS</vt:lpstr>
      <vt:lpstr>Berlin</vt:lpstr>
      <vt:lpstr>Joseph and His Brothers</vt:lpstr>
      <vt:lpstr>Genesis 41 - Humility</vt:lpstr>
      <vt:lpstr>Genesis 41 - Humility</vt:lpstr>
      <vt:lpstr>Genesis 41 - Humility</vt:lpstr>
      <vt:lpstr>Genesis 41 - Humility</vt:lpstr>
      <vt:lpstr>Genesis 41 - Humility</vt:lpstr>
      <vt:lpstr>Genesis 41 - Humility</vt:lpstr>
      <vt:lpstr>Genesis 41 - Humility</vt:lpstr>
      <vt:lpstr>Genesis 41 - Humility</vt:lpstr>
      <vt:lpstr>Genesis 41 – God’s Sovereignty</vt:lpstr>
      <vt:lpstr>Genesis 41 – God’s Sovereignty</vt:lpstr>
      <vt:lpstr>Genesis 42 – The Test</vt:lpstr>
      <vt:lpstr>Genesis 42 – The Test</vt:lpstr>
      <vt:lpstr>Genesis 42 – The Test</vt:lpstr>
      <vt:lpstr>Genesis 42 – The Test</vt:lpstr>
      <vt:lpstr>Genesis 42 – Reuben</vt:lpstr>
      <vt:lpstr>Genesis 42 – Reuben</vt:lpstr>
      <vt:lpstr>Genesis 42 – Reuben</vt:lpstr>
      <vt:lpstr>Genesis 42 – Reuben</vt:lpstr>
      <vt:lpstr>Genesis 42 – Reuben</vt:lpstr>
      <vt:lpstr>Genesis 42-43 – Jacob</vt:lpstr>
      <vt:lpstr>Genesis 42-43 – Jacob</vt:lpstr>
      <vt:lpstr>Genesis 42-43 – Jacob</vt:lpstr>
      <vt:lpstr>Genesis 42-43 – Jacob</vt:lpstr>
      <vt:lpstr>Genesis 42-43 – Jacob</vt:lpstr>
      <vt:lpstr>Genesis 43-44 – The Test Continues</vt:lpstr>
      <vt:lpstr>Genesis 43-44 – The Test Continues</vt:lpstr>
      <vt:lpstr>Genesis 43-44 - Judah</vt:lpstr>
      <vt:lpstr>Genesis 43-44 - Judah</vt:lpstr>
      <vt:lpstr>Genesis 43-44 - Judah</vt:lpstr>
      <vt:lpstr>Genesis 43-44 - Judah</vt:lpstr>
      <vt:lpstr>Genesis 43-44 - Judah</vt:lpstr>
      <vt:lpstr>Genesis 45 – Joseph</vt:lpstr>
      <vt:lpstr>Genesis 45 – Joseph</vt:lpstr>
      <vt:lpstr>Genesis 45 – Joseph</vt:lpstr>
      <vt:lpstr>Genesis 45 – Joseph</vt:lpstr>
      <vt:lpstr>Genesis 45 – Joseph</vt:lpstr>
      <vt:lpstr>Summary</vt:lpstr>
      <vt:lpstr>Summary</vt:lpstr>
      <vt:lpstr>Summary</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Joseph and His Brothers</dc:title>
  <dc:creator>Brian Mikul</dc:creator>
  <cp:lastModifiedBy>Brian Mikul</cp:lastModifiedBy>
  <cp:revision>11</cp:revision>
  <dcterms:created xsi:type="dcterms:W3CDTF">2021-11-23T13:39:38Z</dcterms:created>
  <dcterms:modified xsi:type="dcterms:W3CDTF">2025-07-14T23:59:28Z</dcterms:modified>
</cp:coreProperties>
</file>