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8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EF3353-C23A-427B-9E0F-B2E63B2EE384}" v="1" dt="2025-07-14T23:22:32.0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17EF3353-C23A-427B-9E0F-B2E63B2EE384}"/>
    <pc:docChg chg="addSld modSld">
      <pc:chgData name="Brian Mikul" userId="378ea6b818ca0114" providerId="LiveId" clId="{17EF3353-C23A-427B-9E0F-B2E63B2EE384}" dt="2025-07-14T23:22:32.017" v="0"/>
      <pc:docMkLst>
        <pc:docMk/>
      </pc:docMkLst>
      <pc:sldChg chg="add">
        <pc:chgData name="Brian Mikul" userId="378ea6b818ca0114" providerId="LiveId" clId="{17EF3353-C23A-427B-9E0F-B2E63B2EE384}" dt="2025-07-14T23:22:32.017" v="0"/>
        <pc:sldMkLst>
          <pc:docMk/>
          <pc:sldMk cId="219973529" sldId="29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600" dirty="0"/>
              <a:t>Two Ways to Live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Way of Wickedness vs. the Way of Righteousness</a:t>
            </a:r>
          </a:p>
        </p:txBody>
      </p:sp>
    </p:spTree>
    <p:extLst>
      <p:ext uri="{BB962C8B-B14F-4D97-AF65-F5344CB8AC3E}">
        <p14:creationId xmlns:p14="http://schemas.microsoft.com/office/powerpoint/2010/main" val="3156529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Quick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Why did God send the flood?</a:t>
            </a:r>
          </a:p>
        </p:txBody>
      </p:sp>
    </p:spTree>
    <p:extLst>
      <p:ext uri="{BB962C8B-B14F-4D97-AF65-F5344CB8AC3E}">
        <p14:creationId xmlns:p14="http://schemas.microsoft.com/office/powerpoint/2010/main" val="3104956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Quick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Why did God send the flood?</a:t>
            </a:r>
          </a:p>
          <a:p>
            <a:r>
              <a:rPr lang="en-US" sz="3200" dirty="0"/>
              <a:t>How many of each animal went into the ark?</a:t>
            </a:r>
          </a:p>
        </p:txBody>
      </p:sp>
    </p:spTree>
    <p:extLst>
      <p:ext uri="{BB962C8B-B14F-4D97-AF65-F5344CB8AC3E}">
        <p14:creationId xmlns:p14="http://schemas.microsoft.com/office/powerpoint/2010/main" val="541826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Quick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Why did God send the flood?</a:t>
            </a:r>
          </a:p>
          <a:p>
            <a:r>
              <a:rPr lang="en-US" sz="3200" dirty="0"/>
              <a:t>How many of each animal went into the ark?</a:t>
            </a:r>
          </a:p>
          <a:p>
            <a:r>
              <a:rPr lang="en-US" sz="3200" dirty="0"/>
              <a:t>How long did the rain fall on the earth?</a:t>
            </a:r>
          </a:p>
        </p:txBody>
      </p:sp>
    </p:spTree>
    <p:extLst>
      <p:ext uri="{BB962C8B-B14F-4D97-AF65-F5344CB8AC3E}">
        <p14:creationId xmlns:p14="http://schemas.microsoft.com/office/powerpoint/2010/main" val="99189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Quick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Why did God send the flood?</a:t>
            </a:r>
          </a:p>
          <a:p>
            <a:r>
              <a:rPr lang="en-US" sz="3200" dirty="0"/>
              <a:t>How many of each animal went into the ark?</a:t>
            </a:r>
          </a:p>
          <a:p>
            <a:r>
              <a:rPr lang="en-US" sz="3200" dirty="0"/>
              <a:t>How long did the rain fall on the earth?</a:t>
            </a:r>
          </a:p>
          <a:p>
            <a:r>
              <a:rPr lang="en-US" sz="3200" dirty="0"/>
              <a:t>What covenant did God make with Noah?</a:t>
            </a:r>
          </a:p>
        </p:txBody>
      </p:sp>
    </p:spTree>
    <p:extLst>
      <p:ext uri="{BB962C8B-B14F-4D97-AF65-F5344CB8AC3E}">
        <p14:creationId xmlns:p14="http://schemas.microsoft.com/office/powerpoint/2010/main" val="1062268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Quick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Why did God send the flood?</a:t>
            </a:r>
          </a:p>
          <a:p>
            <a:r>
              <a:rPr lang="en-US" sz="3200" dirty="0"/>
              <a:t>How many of each animal went into the ark?</a:t>
            </a:r>
          </a:p>
          <a:p>
            <a:r>
              <a:rPr lang="en-US" sz="3200" dirty="0"/>
              <a:t>How long did the rain fall on the earth?</a:t>
            </a:r>
          </a:p>
          <a:p>
            <a:r>
              <a:rPr lang="en-US" sz="3200" dirty="0"/>
              <a:t>What covenant did God make with Noah?</a:t>
            </a:r>
          </a:p>
          <a:p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Opening Prayer</a:t>
            </a:r>
          </a:p>
        </p:txBody>
      </p:sp>
    </p:spTree>
    <p:extLst>
      <p:ext uri="{BB962C8B-B14F-4D97-AF65-F5344CB8AC3E}">
        <p14:creationId xmlns:p14="http://schemas.microsoft.com/office/powerpoint/2010/main" val="1051744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Two Ways to Live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Way of Wickedness</a:t>
            </a:r>
          </a:p>
          <a:p>
            <a:r>
              <a:rPr lang="en-US" sz="3200" dirty="0"/>
              <a:t>The Way of Righteousness</a:t>
            </a:r>
          </a:p>
        </p:txBody>
      </p:sp>
    </p:spTree>
    <p:extLst>
      <p:ext uri="{BB962C8B-B14F-4D97-AF65-F5344CB8AC3E}">
        <p14:creationId xmlns:p14="http://schemas.microsoft.com/office/powerpoint/2010/main" val="4211331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Wickedness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Describe the way of wickedness:</a:t>
            </a:r>
          </a:p>
          <a:p>
            <a:pPr lvl="1"/>
            <a:r>
              <a:rPr lang="en-US" sz="2800" dirty="0"/>
              <a:t>Genesis 6:1-2</a:t>
            </a:r>
          </a:p>
        </p:txBody>
      </p:sp>
    </p:spTree>
    <p:extLst>
      <p:ext uri="{BB962C8B-B14F-4D97-AF65-F5344CB8AC3E}">
        <p14:creationId xmlns:p14="http://schemas.microsoft.com/office/powerpoint/2010/main" val="348711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Wickedness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Describe the way of wickedness:</a:t>
            </a:r>
          </a:p>
          <a:p>
            <a:pPr lvl="1"/>
            <a:r>
              <a:rPr lang="en-US" sz="2800" dirty="0"/>
              <a:t>Genesis 6:1-2</a:t>
            </a:r>
          </a:p>
          <a:p>
            <a:pPr lvl="1"/>
            <a:r>
              <a:rPr lang="en-US" sz="2800" dirty="0"/>
              <a:t>Genesis 6:5</a:t>
            </a:r>
          </a:p>
        </p:txBody>
      </p:sp>
    </p:spTree>
    <p:extLst>
      <p:ext uri="{BB962C8B-B14F-4D97-AF65-F5344CB8AC3E}">
        <p14:creationId xmlns:p14="http://schemas.microsoft.com/office/powerpoint/2010/main" val="2284058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Wickedness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Describe the way of wickedness:</a:t>
            </a:r>
          </a:p>
          <a:p>
            <a:pPr lvl="1"/>
            <a:r>
              <a:rPr lang="en-US" sz="2800" dirty="0"/>
              <a:t>Genesis 6:1-2</a:t>
            </a:r>
          </a:p>
          <a:p>
            <a:pPr lvl="1"/>
            <a:r>
              <a:rPr lang="en-US" sz="2800" dirty="0"/>
              <a:t>Genesis 6:5</a:t>
            </a:r>
          </a:p>
          <a:p>
            <a:pPr lvl="1"/>
            <a:r>
              <a:rPr lang="en-US" sz="2800" dirty="0"/>
              <a:t>Genesis 6:11-13</a:t>
            </a:r>
          </a:p>
        </p:txBody>
      </p:sp>
    </p:spTree>
    <p:extLst>
      <p:ext uri="{BB962C8B-B14F-4D97-AF65-F5344CB8AC3E}">
        <p14:creationId xmlns:p14="http://schemas.microsoft.com/office/powerpoint/2010/main" val="362567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Wickedness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Describe the way of wickedness.</a:t>
            </a:r>
          </a:p>
          <a:p>
            <a:r>
              <a:rPr lang="en-US" sz="3200" dirty="0"/>
              <a:t>How might we see this today?</a:t>
            </a:r>
          </a:p>
        </p:txBody>
      </p:sp>
    </p:spTree>
    <p:extLst>
      <p:ext uri="{BB962C8B-B14F-4D97-AF65-F5344CB8AC3E}">
        <p14:creationId xmlns:p14="http://schemas.microsoft.com/office/powerpoint/2010/main" val="1852652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Wickedness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Describe the way of wickedness.</a:t>
            </a:r>
          </a:p>
          <a:p>
            <a:r>
              <a:rPr lang="en-US" sz="2800" dirty="0"/>
              <a:t>How might we see this today?</a:t>
            </a:r>
          </a:p>
          <a:p>
            <a:r>
              <a:rPr lang="en-US" sz="3200" dirty="0"/>
              <a:t>How does God respond to their wickedness? (6:6-7, 13)</a:t>
            </a:r>
          </a:p>
        </p:txBody>
      </p:sp>
    </p:spTree>
    <p:extLst>
      <p:ext uri="{BB962C8B-B14F-4D97-AF65-F5344CB8AC3E}">
        <p14:creationId xmlns:p14="http://schemas.microsoft.com/office/powerpoint/2010/main" val="2525361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Wickedness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Describe the way of wickedness.</a:t>
            </a:r>
          </a:p>
          <a:p>
            <a:r>
              <a:rPr lang="en-US" sz="2800" dirty="0"/>
              <a:t>How might we see this today?</a:t>
            </a:r>
          </a:p>
          <a:p>
            <a:r>
              <a:rPr lang="en-US" sz="2800" dirty="0"/>
              <a:t>How does God respond to their </a:t>
            </a:r>
            <a:r>
              <a:rPr lang="en-US" sz="2800" dirty="0" err="1"/>
              <a:t>wickednes</a:t>
            </a:r>
            <a:r>
              <a:rPr lang="en-US" sz="2800" dirty="0"/>
              <a:t>?</a:t>
            </a:r>
          </a:p>
          <a:p>
            <a:r>
              <a:rPr lang="en-US" sz="3200" dirty="0"/>
              <a:t>What does this suggest about God’s response today?</a:t>
            </a:r>
          </a:p>
        </p:txBody>
      </p:sp>
    </p:spTree>
    <p:extLst>
      <p:ext uri="{BB962C8B-B14F-4D97-AF65-F5344CB8AC3E}">
        <p14:creationId xmlns:p14="http://schemas.microsoft.com/office/powerpoint/2010/main" val="4236997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Wickedness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Describe the way of wickedness.</a:t>
            </a:r>
          </a:p>
          <a:p>
            <a:r>
              <a:rPr lang="en-US" sz="2800" dirty="0"/>
              <a:t>How might we see this today?</a:t>
            </a:r>
          </a:p>
          <a:p>
            <a:r>
              <a:rPr lang="en-US" sz="2800" dirty="0"/>
              <a:t>How does God respond to their wickedness?</a:t>
            </a:r>
          </a:p>
          <a:p>
            <a:r>
              <a:rPr lang="en-US" sz="2800" dirty="0"/>
              <a:t>What does this suggest about God’s response today?</a:t>
            </a:r>
          </a:p>
          <a:p>
            <a:r>
              <a:rPr lang="en-US" sz="3200" dirty="0"/>
              <a:t>Does the flood end the way of wickedness? (8:21)</a:t>
            </a:r>
          </a:p>
        </p:txBody>
      </p:sp>
    </p:spTree>
    <p:extLst>
      <p:ext uri="{BB962C8B-B14F-4D97-AF65-F5344CB8AC3E}">
        <p14:creationId xmlns:p14="http://schemas.microsoft.com/office/powerpoint/2010/main" val="2120462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Wickedness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154079"/>
          </a:xfrm>
        </p:spPr>
        <p:txBody>
          <a:bodyPr>
            <a:normAutofit/>
          </a:bodyPr>
          <a:lstStyle/>
          <a:p>
            <a:r>
              <a:rPr lang="en-US" sz="2800" dirty="0"/>
              <a:t>Describe the way of wickedness.</a:t>
            </a:r>
          </a:p>
          <a:p>
            <a:r>
              <a:rPr lang="en-US" sz="2800" dirty="0"/>
              <a:t>How might we see this today?</a:t>
            </a:r>
          </a:p>
          <a:p>
            <a:r>
              <a:rPr lang="en-US" sz="2800" dirty="0"/>
              <a:t>How does God respond to their wickedness?</a:t>
            </a:r>
          </a:p>
          <a:p>
            <a:r>
              <a:rPr lang="en-US" sz="2800" dirty="0"/>
              <a:t>What does this suggest about God’s response today?</a:t>
            </a:r>
          </a:p>
          <a:p>
            <a:r>
              <a:rPr lang="en-US" sz="2800" dirty="0"/>
              <a:t>Does the flood end the way of wickedness?</a:t>
            </a:r>
          </a:p>
          <a:p>
            <a:r>
              <a:rPr lang="en-US" sz="3200" dirty="0"/>
              <a:t>In sum, what do we learn about people?</a:t>
            </a:r>
          </a:p>
        </p:txBody>
      </p:sp>
    </p:spTree>
    <p:extLst>
      <p:ext uri="{BB962C8B-B14F-4D97-AF65-F5344CB8AC3E}">
        <p14:creationId xmlns:p14="http://schemas.microsoft.com/office/powerpoint/2010/main" val="2109917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Wickedness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385900"/>
          </a:xfrm>
        </p:spPr>
        <p:txBody>
          <a:bodyPr>
            <a:normAutofit/>
          </a:bodyPr>
          <a:lstStyle/>
          <a:p>
            <a:r>
              <a:rPr lang="en-US" sz="2800" dirty="0"/>
              <a:t>Describe the way of wickedness.</a:t>
            </a:r>
          </a:p>
          <a:p>
            <a:r>
              <a:rPr lang="en-US" sz="2800" dirty="0"/>
              <a:t>How might we see this today?</a:t>
            </a:r>
          </a:p>
          <a:p>
            <a:r>
              <a:rPr lang="en-US" sz="2800" dirty="0"/>
              <a:t>How does God respond to their wickedness?</a:t>
            </a:r>
          </a:p>
          <a:p>
            <a:r>
              <a:rPr lang="en-US" sz="2800" dirty="0"/>
              <a:t>What does this suggest about God’s response today?</a:t>
            </a:r>
          </a:p>
          <a:p>
            <a:r>
              <a:rPr lang="en-US" sz="2800" dirty="0"/>
              <a:t>Does the flood end the way of wickedness?</a:t>
            </a:r>
          </a:p>
          <a:p>
            <a:r>
              <a:rPr lang="en-US" sz="2800" dirty="0"/>
              <a:t>In sum, what do we learn about people?</a:t>
            </a:r>
          </a:p>
          <a:p>
            <a:endParaRPr lang="en-US" sz="2800" dirty="0"/>
          </a:p>
          <a:p>
            <a:pPr marL="0" indent="0" algn="ctr">
              <a:buNone/>
            </a:pPr>
            <a:r>
              <a:rPr lang="en-US" sz="3200" dirty="0"/>
              <a:t>We need a Savior!</a:t>
            </a:r>
          </a:p>
        </p:txBody>
      </p:sp>
    </p:spTree>
    <p:extLst>
      <p:ext uri="{BB962C8B-B14F-4D97-AF65-F5344CB8AC3E}">
        <p14:creationId xmlns:p14="http://schemas.microsoft.com/office/powerpoint/2010/main" val="3516900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Describe the way of righteousness:</a:t>
            </a:r>
          </a:p>
          <a:p>
            <a:pPr lvl="1"/>
            <a:r>
              <a:rPr lang="en-US" sz="2800" dirty="0"/>
              <a:t>Genesis 6:9</a:t>
            </a:r>
          </a:p>
        </p:txBody>
      </p:sp>
    </p:spTree>
    <p:extLst>
      <p:ext uri="{BB962C8B-B14F-4D97-AF65-F5344CB8AC3E}">
        <p14:creationId xmlns:p14="http://schemas.microsoft.com/office/powerpoint/2010/main" val="686025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Describe the way of righteousness:</a:t>
            </a:r>
          </a:p>
          <a:p>
            <a:pPr lvl="1"/>
            <a:r>
              <a:rPr lang="en-US" sz="2800" dirty="0"/>
              <a:t>Genesis 6:9 – What does each phrase mean?  What would it look like today?</a:t>
            </a:r>
          </a:p>
        </p:txBody>
      </p:sp>
    </p:spTree>
    <p:extLst>
      <p:ext uri="{BB962C8B-B14F-4D97-AF65-F5344CB8AC3E}">
        <p14:creationId xmlns:p14="http://schemas.microsoft.com/office/powerpoint/2010/main" val="3962832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Describe the way of righteousness:</a:t>
            </a:r>
          </a:p>
          <a:p>
            <a:pPr lvl="1"/>
            <a:r>
              <a:rPr lang="en-US" sz="2800" dirty="0"/>
              <a:t>Genesis 6:9 – What does each phrase mean?  What would it look like today?</a:t>
            </a:r>
          </a:p>
          <a:p>
            <a:pPr lvl="1"/>
            <a:r>
              <a:rPr lang="en-US" sz="2800" dirty="0"/>
              <a:t>Genesis 6:22, 7:5</a:t>
            </a:r>
          </a:p>
        </p:txBody>
      </p:sp>
    </p:spTree>
    <p:extLst>
      <p:ext uri="{BB962C8B-B14F-4D97-AF65-F5344CB8AC3E}">
        <p14:creationId xmlns:p14="http://schemas.microsoft.com/office/powerpoint/2010/main" val="8755828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Describe the way of righteousness:</a:t>
            </a:r>
          </a:p>
          <a:p>
            <a:pPr lvl="1"/>
            <a:r>
              <a:rPr lang="en-US" sz="2800" dirty="0"/>
              <a:t>Genesis 6:9 – What does each phrase mean?  What would it look like today?</a:t>
            </a:r>
          </a:p>
          <a:p>
            <a:pPr lvl="1"/>
            <a:r>
              <a:rPr lang="en-US" sz="2800" dirty="0"/>
              <a:t>Genesis 6:22, 7:5</a:t>
            </a:r>
          </a:p>
          <a:p>
            <a:pPr lvl="1"/>
            <a:r>
              <a:rPr lang="en-US" sz="2800" dirty="0"/>
              <a:t>Genesis 8:20</a:t>
            </a:r>
          </a:p>
        </p:txBody>
      </p:sp>
    </p:spTree>
    <p:extLst>
      <p:ext uri="{BB962C8B-B14F-4D97-AF65-F5344CB8AC3E}">
        <p14:creationId xmlns:p14="http://schemas.microsoft.com/office/powerpoint/2010/main" val="1364447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Describe the way of righteousness.</a:t>
            </a:r>
          </a:p>
          <a:p>
            <a:r>
              <a:rPr lang="en-US" sz="3200" dirty="0"/>
              <a:t>If our every intention is evil from our youth, how can we live this way?</a:t>
            </a:r>
          </a:p>
        </p:txBody>
      </p:sp>
    </p:spTree>
    <p:extLst>
      <p:ext uri="{BB962C8B-B14F-4D97-AF65-F5344CB8AC3E}">
        <p14:creationId xmlns:p14="http://schemas.microsoft.com/office/powerpoint/2010/main" val="1390085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Describe the way of righteousness.</a:t>
            </a:r>
          </a:p>
          <a:p>
            <a:r>
              <a:rPr lang="en-US" sz="2800" dirty="0"/>
              <a:t>If our every intention is evil from our youth, how can we live this way?</a:t>
            </a:r>
          </a:p>
          <a:p>
            <a:r>
              <a:rPr lang="en-US" sz="3200" dirty="0"/>
              <a:t>How do we see God’s grace at work in Noah’s life?</a:t>
            </a:r>
          </a:p>
          <a:p>
            <a:pPr lvl="1"/>
            <a:r>
              <a:rPr lang="en-US" sz="2800" dirty="0"/>
              <a:t>Genesis 6:8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355861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Describe the way of righteousness.</a:t>
            </a:r>
          </a:p>
          <a:p>
            <a:r>
              <a:rPr lang="en-US" sz="2800" dirty="0"/>
              <a:t>If our every intention is evil from our youth, how can we live this way?</a:t>
            </a:r>
          </a:p>
          <a:p>
            <a:r>
              <a:rPr lang="en-US" sz="3200" dirty="0"/>
              <a:t>How do we see God’s grace at work in Noah’s life?</a:t>
            </a:r>
          </a:p>
          <a:p>
            <a:pPr lvl="1"/>
            <a:r>
              <a:rPr lang="en-US" sz="2800" dirty="0"/>
              <a:t>Genesis 6:8</a:t>
            </a:r>
          </a:p>
          <a:p>
            <a:pPr lvl="1"/>
            <a:r>
              <a:rPr lang="en-US" sz="2800" dirty="0"/>
              <a:t>Genesis 6:13a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35026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Describe the way of righteousness.</a:t>
            </a:r>
          </a:p>
          <a:p>
            <a:r>
              <a:rPr lang="en-US" sz="2800" dirty="0"/>
              <a:t>If our every intention is evil from our youth, how can we live this way?</a:t>
            </a:r>
          </a:p>
          <a:p>
            <a:r>
              <a:rPr lang="en-US" sz="3200" dirty="0"/>
              <a:t>How do we see God’s grace at work in Noah’s life?</a:t>
            </a:r>
          </a:p>
          <a:p>
            <a:pPr lvl="1"/>
            <a:r>
              <a:rPr lang="en-US" sz="2800" dirty="0"/>
              <a:t>Genesis 6:8</a:t>
            </a:r>
          </a:p>
          <a:p>
            <a:pPr lvl="1"/>
            <a:r>
              <a:rPr lang="en-US" sz="2800" dirty="0"/>
              <a:t>Genesis 6:13a</a:t>
            </a:r>
          </a:p>
          <a:p>
            <a:pPr lvl="1"/>
            <a:r>
              <a:rPr lang="en-US" sz="2800" dirty="0"/>
              <a:t>Genesis 6:14-21</a:t>
            </a:r>
          </a:p>
        </p:txBody>
      </p:sp>
    </p:spTree>
    <p:extLst>
      <p:ext uri="{BB962C8B-B14F-4D97-AF65-F5344CB8AC3E}">
        <p14:creationId xmlns:p14="http://schemas.microsoft.com/office/powerpoint/2010/main" val="1134365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3806350"/>
          </a:xfrm>
        </p:spPr>
        <p:txBody>
          <a:bodyPr>
            <a:normAutofit/>
          </a:bodyPr>
          <a:lstStyle/>
          <a:p>
            <a:r>
              <a:rPr lang="en-US" sz="2800" dirty="0"/>
              <a:t>Describe the way of righteousness.</a:t>
            </a:r>
          </a:p>
          <a:p>
            <a:r>
              <a:rPr lang="en-US" sz="2800" dirty="0"/>
              <a:t>If our every intention is evil from our youth, how can we live this way?</a:t>
            </a:r>
          </a:p>
          <a:p>
            <a:r>
              <a:rPr lang="en-US" sz="3200" dirty="0"/>
              <a:t>How do we see God’s grace at work in Noah’s life?</a:t>
            </a:r>
          </a:p>
          <a:p>
            <a:pPr lvl="1"/>
            <a:r>
              <a:rPr lang="en-US" sz="2800" dirty="0"/>
              <a:t>Genesis 6:8</a:t>
            </a:r>
          </a:p>
          <a:p>
            <a:pPr lvl="1"/>
            <a:r>
              <a:rPr lang="en-US" sz="2800" dirty="0"/>
              <a:t>Genesis 6:13a</a:t>
            </a:r>
          </a:p>
          <a:p>
            <a:pPr lvl="1"/>
            <a:r>
              <a:rPr lang="en-US" sz="2800" dirty="0"/>
              <a:t>Genesis 6:14-21</a:t>
            </a:r>
          </a:p>
          <a:p>
            <a:pPr lvl="1"/>
            <a:r>
              <a:rPr lang="en-US" sz="2800" dirty="0"/>
              <a:t>Genesis 8:1</a:t>
            </a:r>
          </a:p>
        </p:txBody>
      </p:sp>
    </p:spTree>
    <p:extLst>
      <p:ext uri="{BB962C8B-B14F-4D97-AF65-F5344CB8AC3E}">
        <p14:creationId xmlns:p14="http://schemas.microsoft.com/office/powerpoint/2010/main" val="21235264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44231"/>
          </a:xfrm>
        </p:spPr>
        <p:txBody>
          <a:bodyPr>
            <a:normAutofit/>
          </a:bodyPr>
          <a:lstStyle/>
          <a:p>
            <a:r>
              <a:rPr lang="en-US" sz="2800" dirty="0"/>
              <a:t>Describe the way of righteousness.</a:t>
            </a:r>
          </a:p>
          <a:p>
            <a:r>
              <a:rPr lang="en-US" sz="2800" dirty="0"/>
              <a:t>If our every intention is evil from our youth, how can we live this way?</a:t>
            </a:r>
          </a:p>
          <a:p>
            <a:r>
              <a:rPr lang="en-US" sz="3200" dirty="0"/>
              <a:t>How do we see God’s grace at work in Noah’s life?</a:t>
            </a:r>
          </a:p>
          <a:p>
            <a:pPr lvl="1"/>
            <a:r>
              <a:rPr lang="en-US" sz="2800" dirty="0"/>
              <a:t>Genesis 6:8</a:t>
            </a:r>
          </a:p>
          <a:p>
            <a:pPr lvl="1"/>
            <a:r>
              <a:rPr lang="en-US" sz="2800" dirty="0"/>
              <a:t>Genesis 6:13a</a:t>
            </a:r>
          </a:p>
          <a:p>
            <a:pPr lvl="1"/>
            <a:r>
              <a:rPr lang="en-US" sz="2800" dirty="0"/>
              <a:t>Genesis 6:14-21</a:t>
            </a:r>
          </a:p>
          <a:p>
            <a:pPr lvl="1"/>
            <a:r>
              <a:rPr lang="en-US" sz="2800" dirty="0"/>
              <a:t>Genesis 8:1</a:t>
            </a:r>
          </a:p>
          <a:p>
            <a:pPr lvl="1"/>
            <a:r>
              <a:rPr lang="en-US" sz="2800" dirty="0"/>
              <a:t>Genesis 9:1</a:t>
            </a:r>
          </a:p>
        </p:txBody>
      </p:sp>
    </p:spTree>
    <p:extLst>
      <p:ext uri="{BB962C8B-B14F-4D97-AF65-F5344CB8AC3E}">
        <p14:creationId xmlns:p14="http://schemas.microsoft.com/office/powerpoint/2010/main" val="3739083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44231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Describe the way of righteousness.</a:t>
            </a:r>
          </a:p>
          <a:p>
            <a:r>
              <a:rPr lang="en-US" sz="2800" dirty="0"/>
              <a:t>If our every intention is evil from our youth, how can we live this way?</a:t>
            </a:r>
          </a:p>
          <a:p>
            <a:r>
              <a:rPr lang="en-US" sz="3200" dirty="0"/>
              <a:t>How do we see God’s grace at work in Noah’s life?</a:t>
            </a:r>
          </a:p>
          <a:p>
            <a:pPr lvl="1"/>
            <a:r>
              <a:rPr lang="en-US" sz="2800" dirty="0"/>
              <a:t>Genesis 6:8</a:t>
            </a:r>
          </a:p>
          <a:p>
            <a:pPr lvl="1"/>
            <a:r>
              <a:rPr lang="en-US" sz="2800" dirty="0"/>
              <a:t>Genesis 6:13a</a:t>
            </a:r>
          </a:p>
          <a:p>
            <a:pPr lvl="1"/>
            <a:r>
              <a:rPr lang="en-US" sz="2800" dirty="0"/>
              <a:t>Genesis 6:14-21</a:t>
            </a:r>
          </a:p>
          <a:p>
            <a:pPr lvl="1"/>
            <a:r>
              <a:rPr lang="en-US" sz="2800" dirty="0"/>
              <a:t>Genesis 8:1</a:t>
            </a:r>
          </a:p>
          <a:p>
            <a:pPr lvl="1"/>
            <a:r>
              <a:rPr lang="en-US" sz="2800" dirty="0"/>
              <a:t>Genesis 9:1</a:t>
            </a:r>
          </a:p>
          <a:p>
            <a:pPr lvl="1"/>
            <a:r>
              <a:rPr lang="en-US" sz="2800" dirty="0"/>
              <a:t>Genesis 9:8-17</a:t>
            </a:r>
          </a:p>
        </p:txBody>
      </p:sp>
    </p:spTree>
    <p:extLst>
      <p:ext uri="{BB962C8B-B14F-4D97-AF65-F5344CB8AC3E}">
        <p14:creationId xmlns:p14="http://schemas.microsoft.com/office/powerpoint/2010/main" val="12817457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44231"/>
          </a:xfrm>
        </p:spPr>
        <p:txBody>
          <a:bodyPr>
            <a:normAutofit/>
          </a:bodyPr>
          <a:lstStyle/>
          <a:p>
            <a:r>
              <a:rPr lang="en-US" sz="2800" dirty="0"/>
              <a:t>Describe the way of righteousness.</a:t>
            </a:r>
          </a:p>
          <a:p>
            <a:r>
              <a:rPr lang="en-US" sz="2800" dirty="0"/>
              <a:t>If our every intention is evil from our youth, how can we live this way?</a:t>
            </a:r>
          </a:p>
          <a:p>
            <a:r>
              <a:rPr lang="en-US" sz="2800" dirty="0"/>
              <a:t>How do we see God’s grace at work in Noah’s life?</a:t>
            </a:r>
          </a:p>
          <a:p>
            <a:r>
              <a:rPr lang="en-US" sz="3200" dirty="0"/>
              <a:t>God shows his grace to us in the same ways!</a:t>
            </a:r>
          </a:p>
        </p:txBody>
      </p:sp>
    </p:spTree>
    <p:extLst>
      <p:ext uri="{BB962C8B-B14F-4D97-AF65-F5344CB8AC3E}">
        <p14:creationId xmlns:p14="http://schemas.microsoft.com/office/powerpoint/2010/main" val="2069453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44231"/>
          </a:xfrm>
        </p:spPr>
        <p:txBody>
          <a:bodyPr>
            <a:normAutofit/>
          </a:bodyPr>
          <a:lstStyle/>
          <a:p>
            <a:r>
              <a:rPr lang="en-US" sz="2800" dirty="0"/>
              <a:t>Describe the way of righteousness.</a:t>
            </a:r>
          </a:p>
          <a:p>
            <a:r>
              <a:rPr lang="en-US" sz="2800" dirty="0"/>
              <a:t>If our every intention is evil from our youth, how can we live this way?</a:t>
            </a:r>
          </a:p>
          <a:p>
            <a:r>
              <a:rPr lang="en-US" sz="2800" dirty="0"/>
              <a:t>How do we see God’s grace at work in Noah’s life?</a:t>
            </a:r>
          </a:p>
          <a:p>
            <a:r>
              <a:rPr lang="en-US" sz="2800" dirty="0"/>
              <a:t>God shows his grace to us in the same ways!</a:t>
            </a:r>
          </a:p>
          <a:p>
            <a:r>
              <a:rPr lang="en-US" sz="3200" dirty="0"/>
              <a:t>How do we see Noah’s faith throughout the story? (Genesis 6:9-8:19, see also Hebrews 11:7)</a:t>
            </a:r>
          </a:p>
        </p:txBody>
      </p:sp>
    </p:spTree>
    <p:extLst>
      <p:ext uri="{BB962C8B-B14F-4D97-AF65-F5344CB8AC3E}">
        <p14:creationId xmlns:p14="http://schemas.microsoft.com/office/powerpoint/2010/main" val="37234882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44231"/>
          </a:xfrm>
        </p:spPr>
        <p:txBody>
          <a:bodyPr>
            <a:normAutofit/>
          </a:bodyPr>
          <a:lstStyle/>
          <a:p>
            <a:r>
              <a:rPr lang="en-US" sz="2800" dirty="0"/>
              <a:t>Describe the way of righteousness.</a:t>
            </a:r>
          </a:p>
          <a:p>
            <a:r>
              <a:rPr lang="en-US" sz="2800" dirty="0"/>
              <a:t>If our every intention is evil from our youth, how can we live this way?</a:t>
            </a:r>
          </a:p>
          <a:p>
            <a:r>
              <a:rPr lang="en-US" sz="2800" dirty="0"/>
              <a:t>How do we see God’s grace at work in Noah’s life?</a:t>
            </a:r>
          </a:p>
          <a:p>
            <a:r>
              <a:rPr lang="en-US" sz="2800" dirty="0"/>
              <a:t>God shows his grace to us in the same ways!</a:t>
            </a:r>
          </a:p>
          <a:p>
            <a:r>
              <a:rPr lang="en-US" sz="2800" dirty="0"/>
              <a:t>How do we see Noah’s faith throughout the story? </a:t>
            </a:r>
          </a:p>
          <a:p>
            <a:r>
              <a:rPr lang="en-US" sz="3200" dirty="0"/>
              <a:t>How is Noah a good example of James 2:26?</a:t>
            </a:r>
          </a:p>
        </p:txBody>
      </p:sp>
    </p:spTree>
    <p:extLst>
      <p:ext uri="{BB962C8B-B14F-4D97-AF65-F5344CB8AC3E}">
        <p14:creationId xmlns:p14="http://schemas.microsoft.com/office/powerpoint/2010/main" val="2893868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44231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Describe the way of righteousness.</a:t>
            </a:r>
          </a:p>
          <a:p>
            <a:r>
              <a:rPr lang="en-US" sz="2800" dirty="0"/>
              <a:t>If our every intention is evil from our youth, how can we live this way?</a:t>
            </a:r>
          </a:p>
          <a:p>
            <a:r>
              <a:rPr lang="en-US" sz="2800" dirty="0"/>
              <a:t>How do we see God’s grace at work in Noah’s life?</a:t>
            </a:r>
          </a:p>
          <a:p>
            <a:r>
              <a:rPr lang="en-US" sz="2800" dirty="0"/>
              <a:t>God shows his grace to us in the same ways!</a:t>
            </a:r>
          </a:p>
          <a:p>
            <a:r>
              <a:rPr lang="en-US" sz="2800" dirty="0"/>
              <a:t>How do we see Noah’s faith throughout the story? </a:t>
            </a:r>
          </a:p>
          <a:p>
            <a:r>
              <a:rPr lang="en-US" sz="2800" dirty="0"/>
              <a:t>How is Noah a good example of James 2:26?</a:t>
            </a:r>
            <a:endParaRPr lang="en-US" sz="3200" dirty="0"/>
          </a:p>
          <a:p>
            <a:r>
              <a:rPr lang="en-US" sz="3200" dirty="0"/>
              <a:t>How do we face similar situations and require a similar faith?</a:t>
            </a:r>
          </a:p>
        </p:txBody>
      </p:sp>
    </p:spTree>
    <p:extLst>
      <p:ext uri="{BB962C8B-B14F-4D97-AF65-F5344CB8AC3E}">
        <p14:creationId xmlns:p14="http://schemas.microsoft.com/office/powerpoint/2010/main" val="28150213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44231"/>
          </a:xfrm>
        </p:spPr>
        <p:txBody>
          <a:bodyPr>
            <a:normAutofit/>
          </a:bodyPr>
          <a:lstStyle/>
          <a:p>
            <a:r>
              <a:rPr lang="en-US" sz="3200" dirty="0"/>
              <a:t>What does the event in Genesis 8:20-21 tell us about those who follow the way of righteousness?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16935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44231"/>
          </a:xfrm>
        </p:spPr>
        <p:txBody>
          <a:bodyPr>
            <a:normAutofit/>
          </a:bodyPr>
          <a:lstStyle/>
          <a:p>
            <a:r>
              <a:rPr lang="en-US" sz="2800" dirty="0"/>
              <a:t>What does the event in Genesis 8:20-21 tell us about those who follow the way of righteousness?</a:t>
            </a:r>
          </a:p>
          <a:p>
            <a:r>
              <a:rPr lang="en-US" sz="3200" dirty="0"/>
              <a:t>How do you think we should respond when we fail like Noah?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157313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44231"/>
          </a:xfrm>
        </p:spPr>
        <p:txBody>
          <a:bodyPr>
            <a:normAutofit/>
          </a:bodyPr>
          <a:lstStyle/>
          <a:p>
            <a:r>
              <a:rPr lang="en-US" sz="2800" dirty="0"/>
              <a:t>What does the event in Genesis 8:20-21 tell us about those who follow the way of righteousness?</a:t>
            </a:r>
          </a:p>
          <a:p>
            <a:r>
              <a:rPr lang="en-US" sz="2800" dirty="0"/>
              <a:t>How do you think we should respond when we fail like Noah?</a:t>
            </a:r>
          </a:p>
          <a:p>
            <a:r>
              <a:rPr lang="en-US" sz="3200" dirty="0"/>
              <a:t>How do you think we should respond when others fail like Noah?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526229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Way of Righteousness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44231"/>
          </a:xfrm>
        </p:spPr>
        <p:txBody>
          <a:bodyPr>
            <a:normAutofit/>
          </a:bodyPr>
          <a:lstStyle/>
          <a:p>
            <a:r>
              <a:rPr lang="en-US" sz="2800" dirty="0"/>
              <a:t>What does the event in Genesis 8:20-21 tell us about those who follow the way of righteousness?</a:t>
            </a:r>
          </a:p>
          <a:p>
            <a:r>
              <a:rPr lang="en-US" sz="2800" dirty="0"/>
              <a:t>How do you think we should respond when we fail like Noah?</a:t>
            </a:r>
          </a:p>
          <a:p>
            <a:r>
              <a:rPr lang="en-US" sz="2800" dirty="0"/>
              <a:t>How do you think we should respond when others fail like Noah?</a:t>
            </a:r>
          </a:p>
          <a:p>
            <a:r>
              <a:rPr lang="en-US" sz="3200" dirty="0"/>
              <a:t>How might the ark be a picture of the hope we have in Jesus?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039788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Two Ways to Live -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44231"/>
          </a:xfrm>
        </p:spPr>
        <p:txBody>
          <a:bodyPr>
            <a:normAutofit/>
          </a:bodyPr>
          <a:lstStyle/>
          <a:p>
            <a:r>
              <a:rPr lang="en-US" sz="3200" dirty="0"/>
              <a:t>The Way of Wickedness</a:t>
            </a:r>
          </a:p>
          <a:p>
            <a:pPr lvl="1"/>
            <a:r>
              <a:rPr lang="en-US" sz="2800" dirty="0"/>
              <a:t>Grieves God, Leads to judgment</a:t>
            </a:r>
          </a:p>
          <a:p>
            <a:r>
              <a:rPr lang="en-US" sz="3200" dirty="0"/>
              <a:t>The Way of Righteousness</a:t>
            </a:r>
          </a:p>
          <a:p>
            <a:pPr lvl="1"/>
            <a:r>
              <a:rPr lang="en-US" sz="2800" dirty="0"/>
              <a:t>God’s grace, Our faith, Our failure, Our Hope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883049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Two Ways to Live -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44231"/>
          </a:xfrm>
        </p:spPr>
        <p:txBody>
          <a:bodyPr>
            <a:normAutofit/>
          </a:bodyPr>
          <a:lstStyle/>
          <a:p>
            <a:r>
              <a:rPr lang="en-US" sz="3200" dirty="0"/>
              <a:t>The Way of Wickedness</a:t>
            </a:r>
          </a:p>
          <a:p>
            <a:pPr lvl="1"/>
            <a:r>
              <a:rPr lang="en-US" sz="2800" dirty="0"/>
              <a:t>Grieves God, Leads to judgment</a:t>
            </a:r>
          </a:p>
          <a:p>
            <a:r>
              <a:rPr lang="en-US" sz="3200" dirty="0"/>
              <a:t>The Way of Righteousness</a:t>
            </a:r>
          </a:p>
          <a:p>
            <a:pPr lvl="1"/>
            <a:r>
              <a:rPr lang="en-US" sz="2800" dirty="0"/>
              <a:t>God’s grace, Our faith, Our failure, Our Hope</a:t>
            </a:r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 algn="ctr">
              <a:buNone/>
            </a:pPr>
            <a:r>
              <a:rPr lang="en-US" sz="2800" dirty="0"/>
              <a:t>Closing Prayer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924268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Two Ways to Live -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44231"/>
          </a:xfrm>
        </p:spPr>
        <p:txBody>
          <a:bodyPr>
            <a:normAutofit/>
          </a:bodyPr>
          <a:lstStyle/>
          <a:p>
            <a:r>
              <a:rPr lang="en-US" sz="3200" dirty="0"/>
              <a:t>The Way of Wickedness</a:t>
            </a:r>
          </a:p>
          <a:p>
            <a:pPr lvl="1"/>
            <a:r>
              <a:rPr lang="en-US" sz="2800" dirty="0"/>
              <a:t>Grieves God, Leads to judgment</a:t>
            </a:r>
          </a:p>
          <a:p>
            <a:r>
              <a:rPr lang="en-US" sz="3200" dirty="0"/>
              <a:t>The Way of Righteousness</a:t>
            </a:r>
          </a:p>
          <a:p>
            <a:pPr lvl="1"/>
            <a:r>
              <a:rPr lang="en-US" sz="2800" dirty="0"/>
              <a:t>God’s grace, Our faith, Our failure, Our Hope</a:t>
            </a:r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 algn="ctr">
              <a:buNone/>
            </a:pPr>
            <a:r>
              <a:rPr lang="en-US" sz="2800" dirty="0"/>
              <a:t>Next Week: Read Genesis 11-15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859379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D3BD18-E57C-597A-6C9A-DCF671710B94}"/>
              </a:ext>
            </a:extLst>
          </p:cNvPr>
          <p:cNvSpPr txBox="1"/>
          <p:nvPr/>
        </p:nvSpPr>
        <p:spPr>
          <a:xfrm>
            <a:off x="5505061" y="3429000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2D9B83-47C4-3E1C-F203-29893BF5C0F4}"/>
              </a:ext>
            </a:extLst>
          </p:cNvPr>
          <p:cNvSpPr txBox="1"/>
          <p:nvPr/>
        </p:nvSpPr>
        <p:spPr>
          <a:xfrm>
            <a:off x="4945224" y="3429000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E461C0-6F44-458B-5845-808D5AA3CCED}"/>
              </a:ext>
            </a:extLst>
          </p:cNvPr>
          <p:cNvSpPr txBox="1"/>
          <p:nvPr/>
        </p:nvSpPr>
        <p:spPr>
          <a:xfrm>
            <a:off x="2864497" y="3152001"/>
            <a:ext cx="6697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© 2025 Brian J. Mikul. All rights reserved.  Used by permission.</a:t>
            </a:r>
          </a:p>
          <a:p>
            <a:pPr algn="ctr"/>
            <a:r>
              <a:rPr lang="en-US" dirty="0"/>
              <a:t>Please visit brianjmikul.com for more studies.</a:t>
            </a:r>
          </a:p>
        </p:txBody>
      </p:sp>
    </p:spTree>
    <p:extLst>
      <p:ext uri="{BB962C8B-B14F-4D97-AF65-F5344CB8AC3E}">
        <p14:creationId xmlns:p14="http://schemas.microsoft.com/office/powerpoint/2010/main" val="21997352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65</TotalTime>
  <Words>1408</Words>
  <Application>Microsoft Office PowerPoint</Application>
  <PresentationFormat>Widescreen</PresentationFormat>
  <Paragraphs>202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Trebuchet MS</vt:lpstr>
      <vt:lpstr>Berlin</vt:lpstr>
      <vt:lpstr>Two Ways to Live</vt:lpstr>
      <vt:lpstr>Quick Review</vt:lpstr>
      <vt:lpstr>Quick Review</vt:lpstr>
      <vt:lpstr>Quick Review</vt:lpstr>
      <vt:lpstr>Quick Review</vt:lpstr>
      <vt:lpstr>Quick Review</vt:lpstr>
      <vt:lpstr>Two Ways to Live</vt:lpstr>
      <vt:lpstr>The Way of Wickedness</vt:lpstr>
      <vt:lpstr>The Way of Wickedness</vt:lpstr>
      <vt:lpstr>The Way of Wickedness</vt:lpstr>
      <vt:lpstr>The Way of Wickedness</vt:lpstr>
      <vt:lpstr>The Way of Wickedness</vt:lpstr>
      <vt:lpstr>The Way of Wickedness</vt:lpstr>
      <vt:lpstr>The Way of Wickedness</vt:lpstr>
      <vt:lpstr>The Way of Wickedness</vt:lpstr>
      <vt:lpstr>The Way of Wickedness</vt:lpstr>
      <vt:lpstr>The Way of Righteousness</vt:lpstr>
      <vt:lpstr>The Way of Righteousness</vt:lpstr>
      <vt:lpstr>The Way of Righteousness</vt:lpstr>
      <vt:lpstr>The Way of Righteousness</vt:lpstr>
      <vt:lpstr>The Way of Righteousness</vt:lpstr>
      <vt:lpstr>The Way of Righteousness</vt:lpstr>
      <vt:lpstr>The Way of Righteousness</vt:lpstr>
      <vt:lpstr>The Way of Righteousness</vt:lpstr>
      <vt:lpstr>The Way of Righteousness</vt:lpstr>
      <vt:lpstr>The Way of Righteousness</vt:lpstr>
      <vt:lpstr>The Way of Righteousness</vt:lpstr>
      <vt:lpstr>The Way of Righteousness</vt:lpstr>
      <vt:lpstr>The Way of Righteousness</vt:lpstr>
      <vt:lpstr>The Way of Righteousness</vt:lpstr>
      <vt:lpstr>The Way of Righteousness</vt:lpstr>
      <vt:lpstr>The Way of Righteousness</vt:lpstr>
      <vt:lpstr>The Way of Righteousness</vt:lpstr>
      <vt:lpstr>The Way of Righteousness</vt:lpstr>
      <vt:lpstr>The Way of Righteousness</vt:lpstr>
      <vt:lpstr>Two Ways to Live - Summary</vt:lpstr>
      <vt:lpstr>Two Ways to Live - Summary</vt:lpstr>
      <vt:lpstr>Two Ways to Live - 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 Ways to Live</dc:title>
  <dc:creator>Brian Mikul</dc:creator>
  <cp:lastModifiedBy>Brian Mikul</cp:lastModifiedBy>
  <cp:revision>9</cp:revision>
  <dcterms:created xsi:type="dcterms:W3CDTF">2021-10-06T12:14:42Z</dcterms:created>
  <dcterms:modified xsi:type="dcterms:W3CDTF">2025-07-14T23:22:33Z</dcterms:modified>
</cp:coreProperties>
</file>