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2B13E-E369-4DB6-80CC-4E760AA12146}" v="4" dt="2025-07-14T23:27:01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7172B13E-E369-4DB6-80CC-4E760AA12146}"/>
    <pc:docChg chg="undo redo custSel addSld delSld modSld">
      <pc:chgData name="Brian Mikul" userId="378ea6b818ca0114" providerId="LiveId" clId="{7172B13E-E369-4DB6-80CC-4E760AA12146}" dt="2025-07-15T00:01:08.684" v="48" actId="2696"/>
      <pc:docMkLst>
        <pc:docMk/>
      </pc:docMkLst>
      <pc:sldChg chg="addSp delSp modSp del mod">
        <pc:chgData name="Brian Mikul" userId="378ea6b818ca0114" providerId="LiveId" clId="{7172B13E-E369-4DB6-80CC-4E760AA12146}" dt="2025-07-15T00:01:08.684" v="48" actId="2696"/>
        <pc:sldMkLst>
          <pc:docMk/>
          <pc:sldMk cId="1046955301" sldId="267"/>
        </pc:sldMkLst>
        <pc:spChg chg="add mod">
          <ac:chgData name="Brian Mikul" userId="378ea6b818ca0114" providerId="LiveId" clId="{7172B13E-E369-4DB6-80CC-4E760AA12146}" dt="2025-07-14T23:27:15.477" v="47" actId="1076"/>
          <ac:spMkLst>
            <pc:docMk/>
            <pc:sldMk cId="1046955301" sldId="267"/>
            <ac:spMk id="3" creationId="{E81F10C4-B747-A4FF-0DF9-DD7659DA103B}"/>
          </ac:spMkLst>
        </pc:spChg>
        <pc:picChg chg="add del">
          <ac:chgData name="Brian Mikul" userId="378ea6b818ca0114" providerId="LiveId" clId="{7172B13E-E369-4DB6-80CC-4E760AA12146}" dt="2025-07-14T23:26:58.912" v="23" actId="478"/>
          <ac:picMkLst>
            <pc:docMk/>
            <pc:sldMk cId="1046955301" sldId="267"/>
            <ac:picMk id="2" creationId="{00000000-0000-0000-0000-000000000000}"/>
          </ac:picMkLst>
        </pc:picChg>
      </pc:sldChg>
      <pc:sldChg chg="add">
        <pc:chgData name="Brian Mikul" userId="378ea6b818ca0114" providerId="LiveId" clId="{7172B13E-E369-4DB6-80CC-4E760AA12146}" dt="2025-07-14T23:22:52.178" v="0"/>
        <pc:sldMkLst>
          <pc:docMk/>
          <pc:sldMk cId="219973529" sldId="2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Blessing, Faith, &amp; Failure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Genesis 11-15</a:t>
            </a:r>
          </a:p>
        </p:txBody>
      </p:sp>
    </p:spTree>
    <p:extLst>
      <p:ext uri="{BB962C8B-B14F-4D97-AF65-F5344CB8AC3E}">
        <p14:creationId xmlns:p14="http://schemas.microsoft.com/office/powerpoint/2010/main" val="260616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Blessing, Faith, &amp; Failure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Genesis 11-15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10637" y="5798986"/>
            <a:ext cx="2985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Opening Prayer</a:t>
            </a:r>
          </a:p>
        </p:txBody>
      </p:sp>
    </p:spTree>
    <p:extLst>
      <p:ext uri="{BB962C8B-B14F-4D97-AF65-F5344CB8AC3E}">
        <p14:creationId xmlns:p14="http://schemas.microsoft.com/office/powerpoint/2010/main" val="5328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Overview: Genesis 12-50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Watch Video…</a:t>
            </a:r>
          </a:p>
        </p:txBody>
      </p:sp>
    </p:spTree>
    <p:extLst>
      <p:ext uri="{BB962C8B-B14F-4D97-AF65-F5344CB8AC3E}">
        <p14:creationId xmlns:p14="http://schemas.microsoft.com/office/powerpoint/2010/main" val="4286429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329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879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6458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817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pPr lvl="1"/>
            <a:r>
              <a:rPr lang="en-US" sz="2400" dirty="0"/>
              <a:t>How do we see these same failures in our own country?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1147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pPr lvl="1"/>
            <a:r>
              <a:rPr lang="en-US" sz="2400" dirty="0"/>
              <a:t>How do we see these same failures in our own country?</a:t>
            </a:r>
          </a:p>
          <a:p>
            <a:r>
              <a:rPr lang="en-US" sz="2800" dirty="0"/>
              <a:t>God’s Response</a:t>
            </a:r>
          </a:p>
          <a:p>
            <a:pPr lvl="1"/>
            <a:r>
              <a:rPr lang="en-US" sz="2400" dirty="0"/>
              <a:t>How does God respond? (v5, 7)</a:t>
            </a:r>
          </a:p>
        </p:txBody>
      </p:sp>
    </p:spTree>
    <p:extLst>
      <p:ext uri="{BB962C8B-B14F-4D97-AF65-F5344CB8AC3E}">
        <p14:creationId xmlns:p14="http://schemas.microsoft.com/office/powerpoint/2010/main" val="94720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4076806"/>
          </a:xfrm>
        </p:spPr>
        <p:txBody>
          <a:bodyPr>
            <a:normAutofit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pPr lvl="1"/>
            <a:r>
              <a:rPr lang="en-US" sz="2400" dirty="0"/>
              <a:t>How do we see these same failures in our own country?</a:t>
            </a:r>
          </a:p>
          <a:p>
            <a:r>
              <a:rPr lang="en-US" sz="2800" dirty="0"/>
              <a:t>God’s Response</a:t>
            </a:r>
          </a:p>
          <a:p>
            <a:pPr lvl="1"/>
            <a:r>
              <a:rPr lang="en-US" sz="2400" dirty="0"/>
              <a:t>How does God respond? (v5, 7)</a:t>
            </a:r>
          </a:p>
          <a:p>
            <a:pPr lvl="1"/>
            <a:r>
              <a:rPr lang="en-US" sz="2400" dirty="0"/>
              <a:t>How might we see this same response from God today?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343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550056" cy="425711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pPr lvl="1"/>
            <a:r>
              <a:rPr lang="en-US" sz="2400" dirty="0"/>
              <a:t>How do we see these same failures in our own country?</a:t>
            </a:r>
          </a:p>
          <a:p>
            <a:r>
              <a:rPr lang="en-US" sz="2800" dirty="0"/>
              <a:t>God’s Response</a:t>
            </a:r>
          </a:p>
          <a:p>
            <a:pPr lvl="1"/>
            <a:r>
              <a:rPr lang="en-US" sz="2400" dirty="0"/>
              <a:t>How does God respond? (v5, 7)</a:t>
            </a:r>
          </a:p>
          <a:p>
            <a:pPr lvl="1"/>
            <a:r>
              <a:rPr lang="en-US" sz="2400" dirty="0"/>
              <a:t>How might we see this same response from God today?</a:t>
            </a:r>
          </a:p>
          <a:p>
            <a:r>
              <a:rPr lang="en-US" sz="2800" dirty="0"/>
              <a:t>Hope of a Reversal: Pentecost &gt; Church &gt; New Earth</a:t>
            </a: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3111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11: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36873"/>
            <a:ext cx="10678845" cy="425711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Read v1-9</a:t>
            </a:r>
          </a:p>
          <a:p>
            <a:r>
              <a:rPr lang="en-US" sz="2800" dirty="0"/>
              <a:t>Their Failure</a:t>
            </a:r>
          </a:p>
          <a:p>
            <a:pPr lvl="1"/>
            <a:r>
              <a:rPr lang="en-US" sz="2400" dirty="0"/>
              <a:t>Trust in themselves and their technology – “let us make bricks” (v3)</a:t>
            </a:r>
          </a:p>
          <a:p>
            <a:pPr lvl="1"/>
            <a:r>
              <a:rPr lang="en-US" sz="2400" dirty="0"/>
              <a:t>Self-Exaltation – “let us make a name for ourselves” (v4)</a:t>
            </a:r>
          </a:p>
          <a:p>
            <a:pPr lvl="1"/>
            <a:r>
              <a:rPr lang="en-US" sz="2400" dirty="0"/>
              <a:t>Disobedience – “lest we be dispersed” (v4, see 1:22,28; 9:1,7)</a:t>
            </a:r>
          </a:p>
          <a:p>
            <a:pPr lvl="1"/>
            <a:r>
              <a:rPr lang="en-US" sz="2400" dirty="0"/>
              <a:t>How do we see these same failures in our own country?</a:t>
            </a:r>
          </a:p>
          <a:p>
            <a:r>
              <a:rPr lang="en-US" sz="2800" dirty="0"/>
              <a:t>God’s Response</a:t>
            </a:r>
          </a:p>
          <a:p>
            <a:pPr lvl="1"/>
            <a:r>
              <a:rPr lang="en-US" sz="2400" dirty="0"/>
              <a:t>How does God respond? (v5, 7)</a:t>
            </a:r>
          </a:p>
          <a:p>
            <a:pPr lvl="1"/>
            <a:r>
              <a:rPr lang="en-US" sz="2400" dirty="0"/>
              <a:t>How might we see this same response from God today?</a:t>
            </a:r>
          </a:p>
          <a:p>
            <a:r>
              <a:rPr lang="en-US" sz="2800" dirty="0"/>
              <a:t>Hope of a Reversal: Pentecost &gt; Church &gt; New Earth</a:t>
            </a:r>
          </a:p>
          <a:p>
            <a:r>
              <a:rPr lang="en-US" sz="2800" dirty="0"/>
              <a:t>Babel / Babylon – as a representative of rebellion &amp; self-exaltation…</a:t>
            </a: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2376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</p:txBody>
      </p:sp>
    </p:spTree>
    <p:extLst>
      <p:ext uri="{BB962C8B-B14F-4D97-AF65-F5344CB8AC3E}">
        <p14:creationId xmlns:p14="http://schemas.microsoft.com/office/powerpoint/2010/main" val="503393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  <a:p>
            <a:r>
              <a:rPr lang="en-US" sz="2800" dirty="0"/>
              <a:t>What command does God give in v1?</a:t>
            </a:r>
          </a:p>
        </p:txBody>
      </p:sp>
    </p:spTree>
    <p:extLst>
      <p:ext uri="{BB962C8B-B14F-4D97-AF65-F5344CB8AC3E}">
        <p14:creationId xmlns:p14="http://schemas.microsoft.com/office/powerpoint/2010/main" val="2231689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  <a:p>
            <a:r>
              <a:rPr lang="en-US" sz="2800" dirty="0"/>
              <a:t>What command does God give in v1?</a:t>
            </a:r>
          </a:p>
          <a:p>
            <a:r>
              <a:rPr lang="en-US" sz="2800" dirty="0"/>
              <a:t>Abrahamic Covenant: What does God promise to Abram (v2-3)?</a:t>
            </a:r>
          </a:p>
          <a:p>
            <a:r>
              <a:rPr lang="en-US" sz="2800" dirty="0"/>
              <a:t>How does Abram respond in v4-6?</a:t>
            </a:r>
          </a:p>
        </p:txBody>
      </p:sp>
    </p:spTree>
    <p:extLst>
      <p:ext uri="{BB962C8B-B14F-4D97-AF65-F5344CB8AC3E}">
        <p14:creationId xmlns:p14="http://schemas.microsoft.com/office/powerpoint/2010/main" val="62535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  <a:p>
            <a:r>
              <a:rPr lang="en-US" sz="2800" dirty="0"/>
              <a:t>What command does God give in v1?</a:t>
            </a:r>
          </a:p>
          <a:p>
            <a:r>
              <a:rPr lang="en-US" sz="2800" dirty="0"/>
              <a:t>Abrahamic Covenant: What does God promise to Abram (v2-3)?</a:t>
            </a:r>
          </a:p>
          <a:p>
            <a:r>
              <a:rPr lang="en-US" sz="2800" dirty="0"/>
              <a:t>How does Abram respond in v4-6?</a:t>
            </a:r>
          </a:p>
          <a:p>
            <a:r>
              <a:rPr lang="en-US" sz="2800" dirty="0"/>
              <a:t>How does his response evidence faith?</a:t>
            </a:r>
          </a:p>
        </p:txBody>
      </p:sp>
    </p:spTree>
    <p:extLst>
      <p:ext uri="{BB962C8B-B14F-4D97-AF65-F5344CB8AC3E}">
        <p14:creationId xmlns:p14="http://schemas.microsoft.com/office/powerpoint/2010/main" val="1111557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  <a:p>
            <a:r>
              <a:rPr lang="en-US" sz="2800" dirty="0"/>
              <a:t>What command does God give in v1?</a:t>
            </a:r>
          </a:p>
          <a:p>
            <a:r>
              <a:rPr lang="en-US" sz="2800" dirty="0"/>
              <a:t>Abrahamic Covenant: What does God promise to Abram (v2-3)?</a:t>
            </a:r>
          </a:p>
          <a:p>
            <a:r>
              <a:rPr lang="en-US" sz="2800" dirty="0"/>
              <a:t>How does Abram respond in v4-6?</a:t>
            </a:r>
          </a:p>
          <a:p>
            <a:r>
              <a:rPr lang="en-US" sz="2800" dirty="0"/>
              <a:t>How does his response evidence faith?</a:t>
            </a:r>
          </a:p>
          <a:p>
            <a:r>
              <a:rPr lang="en-US" sz="2800" dirty="0"/>
              <a:t>What further promise does God give in v7?</a:t>
            </a:r>
          </a:p>
        </p:txBody>
      </p:sp>
    </p:spTree>
    <p:extLst>
      <p:ext uri="{BB962C8B-B14F-4D97-AF65-F5344CB8AC3E}">
        <p14:creationId xmlns:p14="http://schemas.microsoft.com/office/powerpoint/2010/main" val="171384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v1-8</a:t>
            </a:r>
          </a:p>
          <a:p>
            <a:r>
              <a:rPr lang="en-US" sz="2800" dirty="0"/>
              <a:t>What command does God give in v1?</a:t>
            </a:r>
          </a:p>
          <a:p>
            <a:r>
              <a:rPr lang="en-US" sz="2800" dirty="0"/>
              <a:t>Abrahamic Covenant: What does God promise to Abram (v2-3)?</a:t>
            </a:r>
          </a:p>
          <a:p>
            <a:r>
              <a:rPr lang="en-US" sz="2800" dirty="0"/>
              <a:t>How does Abram respond in v4-6?</a:t>
            </a:r>
          </a:p>
          <a:p>
            <a:r>
              <a:rPr lang="en-US" sz="2800" dirty="0"/>
              <a:t>How does his response evidence faith?</a:t>
            </a:r>
          </a:p>
          <a:p>
            <a:r>
              <a:rPr lang="en-US" sz="2800" dirty="0"/>
              <a:t>What further promise does God give in v7?</a:t>
            </a:r>
          </a:p>
          <a:p>
            <a:r>
              <a:rPr lang="en-US" sz="2800" dirty="0"/>
              <a:t>How does Abram continue to respond with faith (v7-8)?</a:t>
            </a:r>
          </a:p>
        </p:txBody>
      </p:sp>
    </p:spTree>
    <p:extLst>
      <p:ext uri="{BB962C8B-B14F-4D97-AF65-F5344CB8AC3E}">
        <p14:creationId xmlns:p14="http://schemas.microsoft.com/office/powerpoint/2010/main" val="126089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</p:txBody>
      </p:sp>
    </p:spTree>
    <p:extLst>
      <p:ext uri="{BB962C8B-B14F-4D97-AF65-F5344CB8AC3E}">
        <p14:creationId xmlns:p14="http://schemas.microsoft.com/office/powerpoint/2010/main" val="2712283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  <a:p>
            <a:r>
              <a:rPr lang="en-US" sz="2800" dirty="0"/>
              <a:t>How did Abram show a lack of faith in God?</a:t>
            </a:r>
          </a:p>
        </p:txBody>
      </p:sp>
    </p:spTree>
    <p:extLst>
      <p:ext uri="{BB962C8B-B14F-4D97-AF65-F5344CB8AC3E}">
        <p14:creationId xmlns:p14="http://schemas.microsoft.com/office/powerpoint/2010/main" val="1730867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  <a:p>
            <a:r>
              <a:rPr lang="en-US" sz="2800" dirty="0"/>
              <a:t>How did Abram show a lack of faith in God?</a:t>
            </a:r>
          </a:p>
          <a:p>
            <a:r>
              <a:rPr lang="en-US" sz="2800" dirty="0"/>
              <a:t>What was Abram trusting in – instead of God?</a:t>
            </a:r>
          </a:p>
        </p:txBody>
      </p:sp>
    </p:spTree>
    <p:extLst>
      <p:ext uri="{BB962C8B-B14F-4D97-AF65-F5344CB8AC3E}">
        <p14:creationId xmlns:p14="http://schemas.microsoft.com/office/powerpoint/2010/main" val="3516707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  <a:p>
            <a:r>
              <a:rPr lang="en-US" sz="2800" dirty="0"/>
              <a:t>How did Abram show a lack of faith in God?</a:t>
            </a:r>
          </a:p>
          <a:p>
            <a:r>
              <a:rPr lang="en-US" sz="2800" dirty="0"/>
              <a:t>What was Abram trusting in – instead of God?</a:t>
            </a:r>
          </a:p>
          <a:p>
            <a:r>
              <a:rPr lang="en-US" sz="2800" dirty="0"/>
              <a:t>What are we tempted to trust in - instead of God?</a:t>
            </a:r>
          </a:p>
        </p:txBody>
      </p:sp>
    </p:spTree>
    <p:extLst>
      <p:ext uri="{BB962C8B-B14F-4D97-AF65-F5344CB8AC3E}">
        <p14:creationId xmlns:p14="http://schemas.microsoft.com/office/powerpoint/2010/main" val="3079585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  <a:p>
            <a:r>
              <a:rPr lang="en-US" sz="2800" dirty="0"/>
              <a:t>How did Abram show a lack of faith in God?</a:t>
            </a:r>
          </a:p>
          <a:p>
            <a:r>
              <a:rPr lang="en-US" sz="2800" dirty="0"/>
              <a:t>What was Abram trusting in – instead of God?</a:t>
            </a:r>
          </a:p>
          <a:p>
            <a:r>
              <a:rPr lang="en-US" sz="2800" dirty="0"/>
              <a:t>What are we tempted to trust in – instead of God?</a:t>
            </a:r>
          </a:p>
          <a:p>
            <a:r>
              <a:rPr lang="en-US" sz="2800" dirty="0"/>
              <a:t>What were the results for Abram?  How did God respond?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553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12: Blessing, Faith, &amp; Failure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872028" cy="3599316"/>
          </a:xfrm>
        </p:spPr>
        <p:txBody>
          <a:bodyPr>
            <a:normAutofit/>
          </a:bodyPr>
          <a:lstStyle/>
          <a:p>
            <a:r>
              <a:rPr lang="en-US" sz="2800" dirty="0"/>
              <a:t>Failure in v9-20!</a:t>
            </a:r>
          </a:p>
          <a:p>
            <a:r>
              <a:rPr lang="en-US" sz="2800" dirty="0"/>
              <a:t>How did Abram show a lack of faith in God?</a:t>
            </a:r>
          </a:p>
          <a:p>
            <a:r>
              <a:rPr lang="en-US" sz="2800" dirty="0"/>
              <a:t>What was Abram trusting in – instead of God?</a:t>
            </a:r>
          </a:p>
          <a:p>
            <a:r>
              <a:rPr lang="en-US" sz="2800" dirty="0"/>
              <a:t>What are we tempted to trust in – instead of God?</a:t>
            </a:r>
          </a:p>
          <a:p>
            <a:r>
              <a:rPr lang="en-US" sz="2800" dirty="0"/>
              <a:t>What were the results for Abram?  How did God respond?</a:t>
            </a:r>
          </a:p>
          <a:p>
            <a:r>
              <a:rPr lang="en-US" sz="2800" dirty="0"/>
              <a:t>Egypt – as symbolic of man’s power/provision to trust in…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9705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Failure: Lot chooses land near Sodom (read v10-13)</a:t>
            </a:r>
          </a:p>
        </p:txBody>
      </p:sp>
    </p:spTree>
    <p:extLst>
      <p:ext uri="{BB962C8B-B14F-4D97-AF65-F5344CB8AC3E}">
        <p14:creationId xmlns:p14="http://schemas.microsoft.com/office/powerpoint/2010/main" val="1438800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Failure: Lot chooses land near Sodom (read v10-13)</a:t>
            </a:r>
          </a:p>
          <a:p>
            <a:pPr lvl="1"/>
            <a:r>
              <a:rPr lang="en-US" sz="2400" dirty="0"/>
              <a:t>Comparison to Egypt</a:t>
            </a:r>
          </a:p>
        </p:txBody>
      </p:sp>
    </p:spTree>
    <p:extLst>
      <p:ext uri="{BB962C8B-B14F-4D97-AF65-F5344CB8AC3E}">
        <p14:creationId xmlns:p14="http://schemas.microsoft.com/office/powerpoint/2010/main" val="1901970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Failure: Lot chooses land near Sodom (read v10-13)</a:t>
            </a:r>
          </a:p>
          <a:p>
            <a:pPr lvl="1"/>
            <a:r>
              <a:rPr lang="en-US" sz="2400" dirty="0"/>
              <a:t>Comparison to Egypt</a:t>
            </a:r>
          </a:p>
          <a:p>
            <a:pPr lvl="1"/>
            <a:r>
              <a:rPr lang="en-US" sz="2400" dirty="0"/>
              <a:t>Chooses Wicked Companions, Great Sinners</a:t>
            </a:r>
          </a:p>
        </p:txBody>
      </p:sp>
    </p:spTree>
    <p:extLst>
      <p:ext uri="{BB962C8B-B14F-4D97-AF65-F5344CB8AC3E}">
        <p14:creationId xmlns:p14="http://schemas.microsoft.com/office/powerpoint/2010/main" val="4205591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Failure: Lot chooses land near Sodom (read v10-13)</a:t>
            </a:r>
          </a:p>
          <a:p>
            <a:pPr lvl="1"/>
            <a:r>
              <a:rPr lang="en-US" sz="2400" dirty="0"/>
              <a:t>Comparison to Egypt</a:t>
            </a:r>
          </a:p>
          <a:p>
            <a:pPr lvl="1"/>
            <a:r>
              <a:rPr lang="en-US" sz="2400" dirty="0"/>
              <a:t>Chooses Wicked Companions, Great Sinners</a:t>
            </a:r>
          </a:p>
          <a:p>
            <a:pPr lvl="1"/>
            <a:r>
              <a:rPr lang="en-US" sz="2400" dirty="0"/>
              <a:t>Calamity that is coming </a:t>
            </a:r>
            <a:r>
              <a:rPr lang="en-US" sz="2400"/>
              <a:t>upon Sodom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9862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Lot’s Failure: Lot chooses land near Sodom (read v10-13)</a:t>
            </a:r>
          </a:p>
          <a:p>
            <a:pPr lvl="1"/>
            <a:r>
              <a:rPr lang="en-US" sz="2400" dirty="0"/>
              <a:t>Comparison to Egypt</a:t>
            </a:r>
          </a:p>
          <a:p>
            <a:pPr lvl="1"/>
            <a:r>
              <a:rPr lang="en-US" sz="2400" dirty="0"/>
              <a:t>Chooses Wicked Companions, Great Sinners</a:t>
            </a:r>
          </a:p>
          <a:p>
            <a:pPr lvl="1"/>
            <a:r>
              <a:rPr lang="en-US" sz="2400" dirty="0"/>
              <a:t>Calamity that is coming upon Sodom</a:t>
            </a:r>
          </a:p>
          <a:p>
            <a:r>
              <a:rPr lang="en-US" sz="2800" dirty="0"/>
              <a:t>God’s Blessing</a:t>
            </a:r>
          </a:p>
          <a:p>
            <a:pPr lvl="1"/>
            <a:r>
              <a:rPr lang="en-US" sz="2400" dirty="0"/>
              <a:t>What blessings does God promise in v14-17?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45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13: Failure, Blessing, &amp;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Lot’s Failure: Lot chooses land near Sodom (read v10-13)</a:t>
            </a:r>
          </a:p>
          <a:p>
            <a:pPr lvl="1"/>
            <a:r>
              <a:rPr lang="en-US" sz="2400" dirty="0"/>
              <a:t>Comparison to Egypt</a:t>
            </a:r>
          </a:p>
          <a:p>
            <a:pPr lvl="1"/>
            <a:r>
              <a:rPr lang="en-US" sz="2400" dirty="0"/>
              <a:t>Chooses Wicked Companions, Great Sinners</a:t>
            </a:r>
          </a:p>
          <a:p>
            <a:pPr lvl="1"/>
            <a:r>
              <a:rPr lang="en-US" sz="2400" dirty="0"/>
              <a:t>Calamity that is coming upon Sodom</a:t>
            </a:r>
          </a:p>
          <a:p>
            <a:r>
              <a:rPr lang="en-US" sz="2800" dirty="0"/>
              <a:t>God’s Blessing</a:t>
            </a:r>
          </a:p>
          <a:p>
            <a:pPr lvl="1"/>
            <a:r>
              <a:rPr lang="en-US" sz="2400" dirty="0"/>
              <a:t>What blessings does God promise in v14-17?</a:t>
            </a:r>
          </a:p>
          <a:p>
            <a:r>
              <a:rPr lang="en-US" sz="2800" dirty="0"/>
              <a:t>Abram’s Faith</a:t>
            </a:r>
          </a:p>
          <a:p>
            <a:pPr lvl="1"/>
            <a:r>
              <a:rPr lang="en-US" sz="2400" dirty="0"/>
              <a:t>Abram walks the land and settles in another part of it</a:t>
            </a:r>
          </a:p>
        </p:txBody>
      </p:sp>
    </p:spTree>
    <p:extLst>
      <p:ext uri="{BB962C8B-B14F-4D97-AF65-F5344CB8AC3E}">
        <p14:creationId xmlns:p14="http://schemas.microsoft.com/office/powerpoint/2010/main" val="214865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14: Blessing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Story of kings and battles. Lot is taken captive.</a:t>
            </a:r>
          </a:p>
          <a:p>
            <a:r>
              <a:rPr lang="en-US" sz="2800" dirty="0"/>
              <a:t>Abram goes out to rescue Lot.  God delivers him.</a:t>
            </a:r>
          </a:p>
        </p:txBody>
      </p:sp>
    </p:spTree>
    <p:extLst>
      <p:ext uri="{BB962C8B-B14F-4D97-AF65-F5344CB8AC3E}">
        <p14:creationId xmlns:p14="http://schemas.microsoft.com/office/powerpoint/2010/main" val="1017546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14: Blessing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Story of kings and battles. Lot is taken captive.</a:t>
            </a:r>
          </a:p>
          <a:p>
            <a:r>
              <a:rPr lang="en-US" sz="2800" dirty="0"/>
              <a:t>Abram goes out to rescue Lot. God delivers him.</a:t>
            </a:r>
          </a:p>
          <a:p>
            <a:r>
              <a:rPr lang="en-US" sz="2800" dirty="0"/>
              <a:t>Mysterious Melchizedek (A king and a priest of Most High God).  He blesses Abram.</a:t>
            </a:r>
          </a:p>
          <a:p>
            <a:r>
              <a:rPr lang="en-US" sz="2800" dirty="0"/>
              <a:t>Hope: Psalm 110 promises the coming of one like Melchizedek.  Hebrews 6-7 proclaims that Jesus is that promised one who has come as both priest and king. </a:t>
            </a:r>
          </a:p>
        </p:txBody>
      </p:sp>
    </p:spTree>
    <p:extLst>
      <p:ext uri="{BB962C8B-B14F-4D97-AF65-F5344CB8AC3E}">
        <p14:creationId xmlns:p14="http://schemas.microsoft.com/office/powerpoint/2010/main" val="3004105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14: Blessing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93234" cy="359931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Story of kings and battles. Lot is taken captive.</a:t>
            </a:r>
          </a:p>
          <a:p>
            <a:r>
              <a:rPr lang="en-US" sz="2800" dirty="0"/>
              <a:t>Abram goes out to rescue Lot. God delivers him.</a:t>
            </a:r>
          </a:p>
          <a:p>
            <a:r>
              <a:rPr lang="en-US" sz="2800" dirty="0"/>
              <a:t>Mysterious Melchizedek (A king and a priest of Most High God).  He blesses Abram.</a:t>
            </a:r>
          </a:p>
          <a:p>
            <a:r>
              <a:rPr lang="en-US" sz="2800" dirty="0"/>
              <a:t>Hope: Psalm 110 promises the coming of one like Melchizedek.  Hebrews 6-7 proclaims that Jesus is that promised one who has come as both priest and king. </a:t>
            </a:r>
          </a:p>
          <a:p>
            <a:r>
              <a:rPr lang="en-US" sz="2800" dirty="0"/>
              <a:t>King of Sodom – Abram refuses to keep any of Sodom’s wealth.</a:t>
            </a:r>
          </a:p>
        </p:txBody>
      </p:sp>
    </p:spTree>
    <p:extLst>
      <p:ext uri="{BB962C8B-B14F-4D97-AF65-F5344CB8AC3E}">
        <p14:creationId xmlns:p14="http://schemas.microsoft.com/office/powerpoint/2010/main" val="2926634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</p:txBody>
      </p:sp>
    </p:spTree>
    <p:extLst>
      <p:ext uri="{BB962C8B-B14F-4D97-AF65-F5344CB8AC3E}">
        <p14:creationId xmlns:p14="http://schemas.microsoft.com/office/powerpoint/2010/main" val="1805693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</p:txBody>
      </p:sp>
    </p:spTree>
    <p:extLst>
      <p:ext uri="{BB962C8B-B14F-4D97-AF65-F5344CB8AC3E}">
        <p14:creationId xmlns:p14="http://schemas.microsoft.com/office/powerpoint/2010/main" val="1626888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  <a:p>
            <a:r>
              <a:rPr lang="en-US" sz="2800" dirty="0"/>
              <a:t>Read v6.  How does Abram respond?  What does God do?</a:t>
            </a:r>
          </a:p>
        </p:txBody>
      </p:sp>
    </p:spTree>
    <p:extLst>
      <p:ext uri="{BB962C8B-B14F-4D97-AF65-F5344CB8AC3E}">
        <p14:creationId xmlns:p14="http://schemas.microsoft.com/office/powerpoint/2010/main" val="3546701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  <a:p>
            <a:r>
              <a:rPr lang="en-US" sz="2800" dirty="0"/>
              <a:t>Read v6.  How does Abram respond?  What does God do?</a:t>
            </a:r>
          </a:p>
          <a:p>
            <a:r>
              <a:rPr lang="en-US" sz="2800" dirty="0"/>
              <a:t>How does that verse apply to us?</a:t>
            </a:r>
          </a:p>
        </p:txBody>
      </p:sp>
    </p:spTree>
    <p:extLst>
      <p:ext uri="{BB962C8B-B14F-4D97-AF65-F5344CB8AC3E}">
        <p14:creationId xmlns:p14="http://schemas.microsoft.com/office/powerpoint/2010/main" val="2319741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  <a:p>
            <a:r>
              <a:rPr lang="en-US" sz="2800" dirty="0"/>
              <a:t>Read v6.  How does Abram respond?  What does God do?</a:t>
            </a:r>
          </a:p>
          <a:p>
            <a:r>
              <a:rPr lang="en-US" sz="2800" dirty="0"/>
              <a:t>How does that verse apply to us?</a:t>
            </a:r>
          </a:p>
          <a:p>
            <a:r>
              <a:rPr lang="en-US" sz="2800" dirty="0"/>
              <a:t>Read Galatians 3:5-9.</a:t>
            </a:r>
          </a:p>
        </p:txBody>
      </p:sp>
    </p:spTree>
    <p:extLst>
      <p:ext uri="{BB962C8B-B14F-4D97-AF65-F5344CB8AC3E}">
        <p14:creationId xmlns:p14="http://schemas.microsoft.com/office/powerpoint/2010/main" val="37542393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  <a:p>
            <a:r>
              <a:rPr lang="en-US" sz="2800" dirty="0"/>
              <a:t>Read v6.  How does Abram respond?  What does God do?</a:t>
            </a:r>
          </a:p>
          <a:p>
            <a:r>
              <a:rPr lang="en-US" sz="2800" dirty="0"/>
              <a:t>How does that verse apply to us?</a:t>
            </a:r>
          </a:p>
          <a:p>
            <a:r>
              <a:rPr lang="en-US" sz="2800" dirty="0"/>
              <a:t>Read Galatians 3:5-9.</a:t>
            </a:r>
          </a:p>
          <a:p>
            <a:r>
              <a:rPr lang="en-US" sz="2800" dirty="0"/>
              <a:t>Hope: We share in God’s blessings to Abram!</a:t>
            </a:r>
          </a:p>
        </p:txBody>
      </p:sp>
    </p:spTree>
    <p:extLst>
      <p:ext uri="{BB962C8B-B14F-4D97-AF65-F5344CB8AC3E}">
        <p14:creationId xmlns:p14="http://schemas.microsoft.com/office/powerpoint/2010/main" val="39386540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15: Faith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is Abram’s concern in v2-3?</a:t>
            </a:r>
          </a:p>
          <a:p>
            <a:r>
              <a:rPr lang="en-US" sz="2800" dirty="0"/>
              <a:t>What promise does God make in v4-5?</a:t>
            </a:r>
          </a:p>
          <a:p>
            <a:r>
              <a:rPr lang="en-US" sz="2800" dirty="0"/>
              <a:t>Read v6.  How does Abram respond?  What does God do?</a:t>
            </a:r>
          </a:p>
          <a:p>
            <a:r>
              <a:rPr lang="en-US" sz="2800" dirty="0"/>
              <a:t>How does that verse apply to us?</a:t>
            </a:r>
          </a:p>
          <a:p>
            <a:r>
              <a:rPr lang="en-US" sz="2800" dirty="0"/>
              <a:t>Read Galatians 3:5-9.</a:t>
            </a:r>
          </a:p>
          <a:p>
            <a:r>
              <a:rPr lang="en-US" sz="2800" dirty="0"/>
              <a:t>Hope: We share in God’s blessings to Abram!</a:t>
            </a:r>
          </a:p>
          <a:p>
            <a:r>
              <a:rPr lang="en-US" sz="2800" dirty="0"/>
              <a:t>God makes a covenant with Abram.</a:t>
            </a:r>
          </a:p>
        </p:txBody>
      </p:sp>
    </p:spTree>
    <p:extLst>
      <p:ext uri="{BB962C8B-B14F-4D97-AF65-F5344CB8AC3E}">
        <p14:creationId xmlns:p14="http://schemas.microsoft.com/office/powerpoint/2010/main" val="3450493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God’s blessings to Abram in Abrahamic Covenant.</a:t>
            </a:r>
          </a:p>
          <a:p>
            <a:r>
              <a:rPr lang="en-US" sz="2800" dirty="0"/>
              <a:t>Faith in the Lord, not in ourselves or our technology or  cleverness or power or provision.</a:t>
            </a:r>
          </a:p>
          <a:p>
            <a:r>
              <a:rPr lang="en-US" sz="2800" dirty="0"/>
              <a:t>Failure – tendency to not trust God, to exalt ourselves, to disobey, to make bad choices.</a:t>
            </a:r>
          </a:p>
          <a:p>
            <a:r>
              <a:rPr lang="en-US" sz="2800" dirty="0"/>
              <a:t>Hope: Babel will be reversed, Jesus is promised Melchizedek, and we can share in Abram’s blessings by faith in Jesus.</a:t>
            </a:r>
          </a:p>
        </p:txBody>
      </p:sp>
    </p:spTree>
    <p:extLst>
      <p:ext uri="{BB962C8B-B14F-4D97-AF65-F5344CB8AC3E}">
        <p14:creationId xmlns:p14="http://schemas.microsoft.com/office/powerpoint/2010/main" val="2007683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69989"/>
          </a:xfrm>
        </p:spPr>
        <p:txBody>
          <a:bodyPr>
            <a:normAutofit/>
          </a:bodyPr>
          <a:lstStyle/>
          <a:p>
            <a:r>
              <a:rPr lang="en-US" sz="2800" dirty="0"/>
              <a:t>God’s blessings to Abram in Abrahamic Covenant.</a:t>
            </a:r>
          </a:p>
          <a:p>
            <a:r>
              <a:rPr lang="en-US" sz="2800" dirty="0"/>
              <a:t>Faith in the Lord, not in ourselves or our technology or  cleverness or power or provision.</a:t>
            </a:r>
          </a:p>
          <a:p>
            <a:r>
              <a:rPr lang="en-US" sz="2800" dirty="0"/>
              <a:t>Failure – tendency to not trust God, to exalt ourselves, to disobey, to make bad choices.</a:t>
            </a:r>
          </a:p>
          <a:p>
            <a:r>
              <a:rPr lang="en-US" sz="2800" dirty="0"/>
              <a:t>Hope: Babel will be reversed, Jesus is promised Melchizedek, and we can share in Abram’s blessings by faith in Jesus.</a:t>
            </a:r>
          </a:p>
          <a:p>
            <a:pPr marL="0" indent="0" algn="ctr">
              <a:buNone/>
            </a:pPr>
            <a:r>
              <a:rPr lang="en-US" sz="2800" dirty="0"/>
              <a:t>Closing Prayer</a:t>
            </a:r>
          </a:p>
        </p:txBody>
      </p:sp>
    </p:spTree>
    <p:extLst>
      <p:ext uri="{BB962C8B-B14F-4D97-AF65-F5344CB8AC3E}">
        <p14:creationId xmlns:p14="http://schemas.microsoft.com/office/powerpoint/2010/main" val="30922870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2864497" y="3152001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79</TotalTime>
  <Words>1898</Words>
  <Application>Microsoft Office PowerPoint</Application>
  <PresentationFormat>Widescreen</PresentationFormat>
  <Paragraphs>225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Trebuchet MS</vt:lpstr>
      <vt:lpstr>Berlin</vt:lpstr>
      <vt:lpstr>Blessing, Faith, &amp; Failure</vt:lpstr>
      <vt:lpstr>Blessing, Faith, &amp; Failure</vt:lpstr>
      <vt:lpstr>Overview: Genesis 12-50</vt:lpstr>
      <vt:lpstr>Genesis 11: Failure</vt:lpstr>
      <vt:lpstr>Genesis 11: Failure</vt:lpstr>
      <vt:lpstr>Genesis 11: Failure</vt:lpstr>
      <vt:lpstr>Genesis 11: Failure</vt:lpstr>
      <vt:lpstr>Genesis 11: Failure</vt:lpstr>
      <vt:lpstr>Genesis 11: Failure</vt:lpstr>
      <vt:lpstr>Genesis 11: Failure</vt:lpstr>
      <vt:lpstr>Genesis 11: Failure</vt:lpstr>
      <vt:lpstr>Genesis 11: Failure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12: Blessing, Faith, &amp; Failure </vt:lpstr>
      <vt:lpstr>Genesis 13: Failure, Blessing, &amp; Faith</vt:lpstr>
      <vt:lpstr>Genesis 13: Failure, Blessing, &amp; Faith</vt:lpstr>
      <vt:lpstr>Genesis 13: Failure, Blessing, &amp; Faith</vt:lpstr>
      <vt:lpstr>Genesis 13: Failure, Blessing, &amp; Faith</vt:lpstr>
      <vt:lpstr>Genesis 13: Failure, Blessing, &amp; Faith</vt:lpstr>
      <vt:lpstr>Genesis 13: Failure, Blessing, &amp; Faith</vt:lpstr>
      <vt:lpstr>Genesis 14: Blessing</vt:lpstr>
      <vt:lpstr>Genesis 14: Blessing</vt:lpstr>
      <vt:lpstr>Chapter 14: Blessing</vt:lpstr>
      <vt:lpstr>Genesis 15: Faith</vt:lpstr>
      <vt:lpstr>Genesis 15: Faith</vt:lpstr>
      <vt:lpstr>Genesis 15: Faith</vt:lpstr>
      <vt:lpstr>Genesis 15: Faith</vt:lpstr>
      <vt:lpstr>Genesis 15: Faith</vt:lpstr>
      <vt:lpstr>Genesis 15: Faith</vt:lpstr>
      <vt:lpstr>Genesis 15: Faith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Blessing, Faith, &amp; Failure</dc:title>
  <dc:creator>Brian Mikul</dc:creator>
  <cp:lastModifiedBy>Brian Mikul</cp:lastModifiedBy>
  <cp:revision>10</cp:revision>
  <dcterms:created xsi:type="dcterms:W3CDTF">2021-10-14T13:08:37Z</dcterms:created>
  <dcterms:modified xsi:type="dcterms:W3CDTF">2025-07-15T00:01:10Z</dcterms:modified>
</cp:coreProperties>
</file>