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98"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26E5B9-4A5F-4722-B9B2-4400135ED5D7}" v="1" dt="2025-07-14T23:30:49.2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ikul" userId="378ea6b818ca0114" providerId="LiveId" clId="{3C26E5B9-4A5F-4722-B9B2-4400135ED5D7}"/>
    <pc:docChg chg="addSld modSld">
      <pc:chgData name="Brian Mikul" userId="378ea6b818ca0114" providerId="LiveId" clId="{3C26E5B9-4A5F-4722-B9B2-4400135ED5D7}" dt="2025-07-14T23:30:49.216" v="0"/>
      <pc:docMkLst>
        <pc:docMk/>
      </pc:docMkLst>
      <pc:sldChg chg="add">
        <pc:chgData name="Brian Mikul" userId="378ea6b818ca0114" providerId="LiveId" clId="{3C26E5B9-4A5F-4722-B9B2-4400135ED5D7}" dt="2025-07-14T23:30:49.216" v="0"/>
        <pc:sldMkLst>
          <pc:docMk/>
          <pc:sldMk cId="219973529" sldId="298"/>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7/14/2025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7/14/2025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7/14/2025</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7/14/2025</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Family Sins, Human Sins</a:t>
            </a:r>
          </a:p>
        </p:txBody>
      </p:sp>
      <p:sp>
        <p:nvSpPr>
          <p:cNvPr id="3" name="Subtitle 2"/>
          <p:cNvSpPr>
            <a:spLocks noGrp="1"/>
          </p:cNvSpPr>
          <p:nvPr>
            <p:ph type="subTitle" idx="1"/>
          </p:nvPr>
        </p:nvSpPr>
        <p:spPr/>
        <p:txBody>
          <a:bodyPr>
            <a:normAutofit/>
          </a:bodyPr>
          <a:lstStyle/>
          <a:p>
            <a:r>
              <a:rPr lang="en-US" sz="3600" dirty="0"/>
              <a:t>Genesis 26-30</a:t>
            </a:r>
          </a:p>
        </p:txBody>
      </p:sp>
    </p:spTree>
    <p:extLst>
      <p:ext uri="{BB962C8B-B14F-4D97-AF65-F5344CB8AC3E}">
        <p14:creationId xmlns:p14="http://schemas.microsoft.com/office/powerpoint/2010/main" val="836333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Lying (and Stealing too)</a:t>
            </a:r>
          </a:p>
        </p:txBody>
      </p:sp>
      <p:sp>
        <p:nvSpPr>
          <p:cNvPr id="3" name="Content Placeholder 2"/>
          <p:cNvSpPr>
            <a:spLocks noGrp="1"/>
          </p:cNvSpPr>
          <p:nvPr>
            <p:ph idx="1"/>
          </p:nvPr>
        </p:nvSpPr>
        <p:spPr/>
        <p:txBody>
          <a:bodyPr/>
          <a:lstStyle/>
          <a:p>
            <a:r>
              <a:rPr lang="en-US" dirty="0"/>
              <a:t>What examples do you see in each chapter?</a:t>
            </a:r>
          </a:p>
        </p:txBody>
      </p:sp>
    </p:spTree>
    <p:extLst>
      <p:ext uri="{BB962C8B-B14F-4D97-AF65-F5344CB8AC3E}">
        <p14:creationId xmlns:p14="http://schemas.microsoft.com/office/powerpoint/2010/main" val="1994980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Lying (and Stealing too)</a:t>
            </a:r>
          </a:p>
        </p:txBody>
      </p:sp>
      <p:sp>
        <p:nvSpPr>
          <p:cNvPr id="3" name="Content Placeholder 2"/>
          <p:cNvSpPr>
            <a:spLocks noGrp="1"/>
          </p:cNvSpPr>
          <p:nvPr>
            <p:ph idx="1"/>
          </p:nvPr>
        </p:nvSpPr>
        <p:spPr/>
        <p:txBody>
          <a:bodyPr/>
          <a:lstStyle/>
          <a:p>
            <a:r>
              <a:rPr lang="en-US" dirty="0"/>
              <a:t>What examples do you see in each chapter?</a:t>
            </a:r>
          </a:p>
          <a:p>
            <a:r>
              <a:rPr lang="en-US" dirty="0"/>
              <a:t>Where did Isaac learn to lie?  Where did Jacob and Rebekah learn to lie?  Where might Laban have learned to lie?</a:t>
            </a:r>
          </a:p>
        </p:txBody>
      </p:sp>
    </p:spTree>
    <p:extLst>
      <p:ext uri="{BB962C8B-B14F-4D97-AF65-F5344CB8AC3E}">
        <p14:creationId xmlns:p14="http://schemas.microsoft.com/office/powerpoint/2010/main" val="1115177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Lying (and Stealing too)</a:t>
            </a:r>
          </a:p>
        </p:txBody>
      </p:sp>
      <p:sp>
        <p:nvSpPr>
          <p:cNvPr id="3" name="Content Placeholder 2"/>
          <p:cNvSpPr>
            <a:spLocks noGrp="1"/>
          </p:cNvSpPr>
          <p:nvPr>
            <p:ph idx="1"/>
          </p:nvPr>
        </p:nvSpPr>
        <p:spPr/>
        <p:txBody>
          <a:bodyPr/>
          <a:lstStyle/>
          <a:p>
            <a:r>
              <a:rPr lang="en-US" dirty="0"/>
              <a:t>What examples do you see in each chapter?</a:t>
            </a:r>
          </a:p>
          <a:p>
            <a:r>
              <a:rPr lang="en-US" dirty="0"/>
              <a:t>Where did Isaac learn to lie?  Where did Jacob and Rebekah learn to lie?  Where might Laban have learned to lie?</a:t>
            </a:r>
          </a:p>
          <a:p>
            <a:r>
              <a:rPr lang="en-US" dirty="0"/>
              <a:t>From these examples, why are we tempted to lie?</a:t>
            </a:r>
          </a:p>
        </p:txBody>
      </p:sp>
    </p:spTree>
    <p:extLst>
      <p:ext uri="{BB962C8B-B14F-4D97-AF65-F5344CB8AC3E}">
        <p14:creationId xmlns:p14="http://schemas.microsoft.com/office/powerpoint/2010/main" val="2143598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Lying (and Stealing too)</a:t>
            </a:r>
          </a:p>
        </p:txBody>
      </p:sp>
      <p:sp>
        <p:nvSpPr>
          <p:cNvPr id="3" name="Content Placeholder 2"/>
          <p:cNvSpPr>
            <a:spLocks noGrp="1"/>
          </p:cNvSpPr>
          <p:nvPr>
            <p:ph idx="1"/>
          </p:nvPr>
        </p:nvSpPr>
        <p:spPr/>
        <p:txBody>
          <a:bodyPr/>
          <a:lstStyle/>
          <a:p>
            <a:r>
              <a:rPr lang="en-US" dirty="0"/>
              <a:t>What examples do you see in each chapter?</a:t>
            </a:r>
          </a:p>
          <a:p>
            <a:r>
              <a:rPr lang="en-US" dirty="0"/>
              <a:t>Where did Isaac learn to lie?  Where did Jacob and Rebekah learn to lie?  Where might Laban have learned to lie?</a:t>
            </a:r>
          </a:p>
          <a:p>
            <a:r>
              <a:rPr lang="en-US" dirty="0"/>
              <a:t>From these examples, why are we tempted to lie?</a:t>
            </a:r>
          </a:p>
          <a:p>
            <a:r>
              <a:rPr lang="en-US" dirty="0"/>
              <a:t>Why are family sins like this so hard to break?</a:t>
            </a:r>
          </a:p>
        </p:txBody>
      </p:sp>
    </p:spTree>
    <p:extLst>
      <p:ext uri="{BB962C8B-B14F-4D97-AF65-F5344CB8AC3E}">
        <p14:creationId xmlns:p14="http://schemas.microsoft.com/office/powerpoint/2010/main" val="312874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Lying (and Stealing too)</a:t>
            </a:r>
          </a:p>
        </p:txBody>
      </p:sp>
      <p:sp>
        <p:nvSpPr>
          <p:cNvPr id="3" name="Content Placeholder 2"/>
          <p:cNvSpPr>
            <a:spLocks noGrp="1"/>
          </p:cNvSpPr>
          <p:nvPr>
            <p:ph idx="1"/>
          </p:nvPr>
        </p:nvSpPr>
        <p:spPr/>
        <p:txBody>
          <a:bodyPr/>
          <a:lstStyle/>
          <a:p>
            <a:r>
              <a:rPr lang="en-US" dirty="0"/>
              <a:t>What examples do you see in each chapter?</a:t>
            </a:r>
          </a:p>
          <a:p>
            <a:r>
              <a:rPr lang="en-US" dirty="0"/>
              <a:t>Where did Isaac learn to lie?  Where did Jacob and Rebekah learn to lie?  Where might Laban have learned to lie?</a:t>
            </a:r>
          </a:p>
          <a:p>
            <a:r>
              <a:rPr lang="en-US" dirty="0"/>
              <a:t>From these examples, why are we tempted to lie?</a:t>
            </a:r>
          </a:p>
          <a:p>
            <a:r>
              <a:rPr lang="en-US" dirty="0"/>
              <a:t>Why are family sins like this so hard to break?</a:t>
            </a:r>
          </a:p>
          <a:p>
            <a:r>
              <a:rPr lang="en-US" dirty="0"/>
              <a:t>What Biblical strategies might we use to overcome family sins?</a:t>
            </a:r>
          </a:p>
        </p:txBody>
      </p:sp>
    </p:spTree>
    <p:extLst>
      <p:ext uri="{BB962C8B-B14F-4D97-AF65-F5344CB8AC3E}">
        <p14:creationId xmlns:p14="http://schemas.microsoft.com/office/powerpoint/2010/main" val="4186971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Lying (and Stealing too)</a:t>
            </a:r>
          </a:p>
        </p:txBody>
      </p:sp>
      <p:sp>
        <p:nvSpPr>
          <p:cNvPr id="3" name="Content Placeholder 2"/>
          <p:cNvSpPr>
            <a:spLocks noGrp="1"/>
          </p:cNvSpPr>
          <p:nvPr>
            <p:ph idx="1"/>
          </p:nvPr>
        </p:nvSpPr>
        <p:spPr/>
        <p:txBody>
          <a:bodyPr/>
          <a:lstStyle/>
          <a:p>
            <a:r>
              <a:rPr lang="en-US" dirty="0"/>
              <a:t>What examples do you see in each chapter?</a:t>
            </a:r>
          </a:p>
          <a:p>
            <a:r>
              <a:rPr lang="en-US" dirty="0"/>
              <a:t>Where did Isaac learn to lie?  Where did Jacob and Rebekah learn to lie?  Where might Laban have learned to lie?</a:t>
            </a:r>
          </a:p>
          <a:p>
            <a:r>
              <a:rPr lang="en-US" dirty="0"/>
              <a:t>From these examples, why are we tempted to lie?</a:t>
            </a:r>
          </a:p>
          <a:p>
            <a:r>
              <a:rPr lang="en-US" dirty="0"/>
              <a:t>Why are family sins like this so hard to break?</a:t>
            </a:r>
          </a:p>
          <a:p>
            <a:r>
              <a:rPr lang="en-US" dirty="0"/>
              <a:t>What Biblical strategies might we use to overcome family sins?</a:t>
            </a:r>
          </a:p>
          <a:p>
            <a:r>
              <a:rPr lang="en-US" dirty="0"/>
              <a:t>What are the consequences of each lie in these chapters?</a:t>
            </a:r>
          </a:p>
        </p:txBody>
      </p:sp>
    </p:spTree>
    <p:extLst>
      <p:ext uri="{BB962C8B-B14F-4D97-AF65-F5344CB8AC3E}">
        <p14:creationId xmlns:p14="http://schemas.microsoft.com/office/powerpoint/2010/main" val="1388971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Lying (and Stealing too)</a:t>
            </a:r>
          </a:p>
        </p:txBody>
      </p:sp>
      <p:sp>
        <p:nvSpPr>
          <p:cNvPr id="3" name="Content Placeholder 2"/>
          <p:cNvSpPr>
            <a:spLocks noGrp="1"/>
          </p:cNvSpPr>
          <p:nvPr>
            <p:ph idx="1"/>
          </p:nvPr>
        </p:nvSpPr>
        <p:spPr/>
        <p:txBody>
          <a:bodyPr/>
          <a:lstStyle/>
          <a:p>
            <a:r>
              <a:rPr lang="en-US" dirty="0"/>
              <a:t>What examples do you see in each chapter?</a:t>
            </a:r>
          </a:p>
          <a:p>
            <a:r>
              <a:rPr lang="en-US" dirty="0"/>
              <a:t>Where did Isaac learn to lie?  Where did Jacob and Rebekah learn to lie?  Where might Laban have learned to lie?</a:t>
            </a:r>
          </a:p>
          <a:p>
            <a:r>
              <a:rPr lang="en-US" dirty="0"/>
              <a:t>From these examples, why are we tempted to lie?</a:t>
            </a:r>
          </a:p>
          <a:p>
            <a:r>
              <a:rPr lang="en-US" dirty="0"/>
              <a:t>Why are family sins like this so hard to break?</a:t>
            </a:r>
          </a:p>
          <a:p>
            <a:r>
              <a:rPr lang="en-US" dirty="0"/>
              <a:t>What Biblical strategies might we use to overcome family sins?</a:t>
            </a:r>
          </a:p>
          <a:p>
            <a:r>
              <a:rPr lang="en-US" dirty="0"/>
              <a:t>What are the consequences of each lie in these chapters?</a:t>
            </a:r>
          </a:p>
          <a:p>
            <a:r>
              <a:rPr lang="en-US" dirty="0"/>
              <a:t>How is each example a failure to love?</a:t>
            </a:r>
          </a:p>
        </p:txBody>
      </p:sp>
    </p:spTree>
    <p:extLst>
      <p:ext uri="{BB962C8B-B14F-4D97-AF65-F5344CB8AC3E}">
        <p14:creationId xmlns:p14="http://schemas.microsoft.com/office/powerpoint/2010/main" val="3617016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Lying (and Stealing too)</a:t>
            </a:r>
          </a:p>
        </p:txBody>
      </p:sp>
      <p:sp>
        <p:nvSpPr>
          <p:cNvPr id="3" name="Content Placeholder 2"/>
          <p:cNvSpPr>
            <a:spLocks noGrp="1"/>
          </p:cNvSpPr>
          <p:nvPr>
            <p:ph idx="1"/>
          </p:nvPr>
        </p:nvSpPr>
        <p:spPr>
          <a:xfrm>
            <a:off x="680321" y="2336872"/>
            <a:ext cx="9613861" cy="4179837"/>
          </a:xfrm>
        </p:spPr>
        <p:txBody>
          <a:bodyPr/>
          <a:lstStyle/>
          <a:p>
            <a:r>
              <a:rPr lang="en-US" dirty="0"/>
              <a:t>What examples do you see in each chapter?</a:t>
            </a:r>
          </a:p>
          <a:p>
            <a:r>
              <a:rPr lang="en-US" dirty="0"/>
              <a:t>Where did Isaac learn to lie?  Where did Jacob and Rebekah learn to lie?  Where might Laban have learned to lie?</a:t>
            </a:r>
          </a:p>
          <a:p>
            <a:r>
              <a:rPr lang="en-US" dirty="0"/>
              <a:t>From these examples, why are we tempted to lie?</a:t>
            </a:r>
          </a:p>
          <a:p>
            <a:r>
              <a:rPr lang="en-US" dirty="0"/>
              <a:t>Why are family sins like this so hard to break?</a:t>
            </a:r>
          </a:p>
          <a:p>
            <a:r>
              <a:rPr lang="en-US" dirty="0"/>
              <a:t>What Biblical strategies might we use to overcome family sins?</a:t>
            </a:r>
          </a:p>
          <a:p>
            <a:r>
              <a:rPr lang="en-US" dirty="0"/>
              <a:t>What are the consequences of each lie in these chapters?</a:t>
            </a:r>
          </a:p>
          <a:p>
            <a:r>
              <a:rPr lang="en-US" dirty="0"/>
              <a:t>How is each example a failure to love?</a:t>
            </a:r>
          </a:p>
          <a:p>
            <a:r>
              <a:rPr lang="en-US" dirty="0"/>
              <a:t>How does God incorporate their bad sin into His good plan?</a:t>
            </a:r>
          </a:p>
        </p:txBody>
      </p:sp>
    </p:spTree>
    <p:extLst>
      <p:ext uri="{BB962C8B-B14F-4D97-AF65-F5344CB8AC3E}">
        <p14:creationId xmlns:p14="http://schemas.microsoft.com/office/powerpoint/2010/main" val="3715239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Quarrels and Rivalry</a:t>
            </a:r>
          </a:p>
        </p:txBody>
      </p:sp>
      <p:sp>
        <p:nvSpPr>
          <p:cNvPr id="3" name="Content Placeholder 2"/>
          <p:cNvSpPr>
            <a:spLocks noGrp="1"/>
          </p:cNvSpPr>
          <p:nvPr>
            <p:ph idx="1"/>
          </p:nvPr>
        </p:nvSpPr>
        <p:spPr/>
        <p:txBody>
          <a:bodyPr/>
          <a:lstStyle/>
          <a:p>
            <a:r>
              <a:rPr lang="en-US" dirty="0"/>
              <a:t>What examples do you see in each chapter?</a:t>
            </a:r>
          </a:p>
        </p:txBody>
      </p:sp>
    </p:spTree>
    <p:extLst>
      <p:ext uri="{BB962C8B-B14F-4D97-AF65-F5344CB8AC3E}">
        <p14:creationId xmlns:p14="http://schemas.microsoft.com/office/powerpoint/2010/main" val="1998806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Quarrels and Rivalry</a:t>
            </a:r>
          </a:p>
        </p:txBody>
      </p:sp>
      <p:sp>
        <p:nvSpPr>
          <p:cNvPr id="3" name="Content Placeholder 2"/>
          <p:cNvSpPr>
            <a:spLocks noGrp="1"/>
          </p:cNvSpPr>
          <p:nvPr>
            <p:ph idx="1"/>
          </p:nvPr>
        </p:nvSpPr>
        <p:spPr/>
        <p:txBody>
          <a:bodyPr/>
          <a:lstStyle/>
          <a:p>
            <a:r>
              <a:rPr lang="en-US" dirty="0"/>
              <a:t>What examples do you see in each chapter?</a:t>
            </a:r>
          </a:p>
          <a:p>
            <a:r>
              <a:rPr lang="en-US" dirty="0"/>
              <a:t>What are the consequences?</a:t>
            </a:r>
          </a:p>
        </p:txBody>
      </p:sp>
    </p:spTree>
    <p:extLst>
      <p:ext uri="{BB962C8B-B14F-4D97-AF65-F5344CB8AC3E}">
        <p14:creationId xmlns:p14="http://schemas.microsoft.com/office/powerpoint/2010/main" val="1725305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Quarrels and Rivalry</a:t>
            </a:r>
          </a:p>
        </p:txBody>
      </p:sp>
      <p:sp>
        <p:nvSpPr>
          <p:cNvPr id="3" name="Content Placeholder 2"/>
          <p:cNvSpPr>
            <a:spLocks noGrp="1"/>
          </p:cNvSpPr>
          <p:nvPr>
            <p:ph idx="1"/>
          </p:nvPr>
        </p:nvSpPr>
        <p:spPr/>
        <p:txBody>
          <a:bodyPr/>
          <a:lstStyle/>
          <a:p>
            <a:r>
              <a:rPr lang="en-US" dirty="0"/>
              <a:t>What examples do you see in each chapter?</a:t>
            </a:r>
          </a:p>
          <a:p>
            <a:r>
              <a:rPr lang="en-US" dirty="0"/>
              <a:t>What are the consequences?</a:t>
            </a:r>
          </a:p>
          <a:p>
            <a:r>
              <a:rPr lang="en-US" dirty="0"/>
              <a:t>How is each example a failure to love?</a:t>
            </a:r>
          </a:p>
        </p:txBody>
      </p:sp>
    </p:spTree>
    <p:extLst>
      <p:ext uri="{BB962C8B-B14F-4D97-AF65-F5344CB8AC3E}">
        <p14:creationId xmlns:p14="http://schemas.microsoft.com/office/powerpoint/2010/main" val="3673949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Quarrels and Rivalry</a:t>
            </a:r>
          </a:p>
        </p:txBody>
      </p:sp>
      <p:sp>
        <p:nvSpPr>
          <p:cNvPr id="3" name="Content Placeholder 2"/>
          <p:cNvSpPr>
            <a:spLocks noGrp="1"/>
          </p:cNvSpPr>
          <p:nvPr>
            <p:ph idx="1"/>
          </p:nvPr>
        </p:nvSpPr>
        <p:spPr/>
        <p:txBody>
          <a:bodyPr/>
          <a:lstStyle/>
          <a:p>
            <a:r>
              <a:rPr lang="en-US" dirty="0"/>
              <a:t>What examples do you see in each chapter?</a:t>
            </a:r>
          </a:p>
          <a:p>
            <a:r>
              <a:rPr lang="en-US" dirty="0"/>
              <a:t>What are the consequences?</a:t>
            </a:r>
          </a:p>
          <a:p>
            <a:r>
              <a:rPr lang="en-US" dirty="0"/>
              <a:t>How is each example a failure to love?</a:t>
            </a:r>
          </a:p>
          <a:p>
            <a:r>
              <a:rPr lang="en-US" dirty="0"/>
              <a:t>How might we overcome this sin?</a:t>
            </a:r>
          </a:p>
        </p:txBody>
      </p:sp>
    </p:spTree>
    <p:extLst>
      <p:ext uri="{BB962C8B-B14F-4D97-AF65-F5344CB8AC3E}">
        <p14:creationId xmlns:p14="http://schemas.microsoft.com/office/powerpoint/2010/main" val="919945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Quarrels and Rivalry</a:t>
            </a:r>
          </a:p>
        </p:txBody>
      </p:sp>
      <p:sp>
        <p:nvSpPr>
          <p:cNvPr id="3" name="Content Placeholder 2"/>
          <p:cNvSpPr>
            <a:spLocks noGrp="1"/>
          </p:cNvSpPr>
          <p:nvPr>
            <p:ph idx="1"/>
          </p:nvPr>
        </p:nvSpPr>
        <p:spPr/>
        <p:txBody>
          <a:bodyPr/>
          <a:lstStyle/>
          <a:p>
            <a:r>
              <a:rPr lang="en-US" dirty="0"/>
              <a:t>What examples do you see in each chapter?</a:t>
            </a:r>
          </a:p>
          <a:p>
            <a:r>
              <a:rPr lang="en-US" dirty="0"/>
              <a:t>What are the consequences?</a:t>
            </a:r>
          </a:p>
          <a:p>
            <a:r>
              <a:rPr lang="en-US" dirty="0"/>
              <a:t>How is each example a failure to love?</a:t>
            </a:r>
          </a:p>
          <a:p>
            <a:r>
              <a:rPr lang="en-US" dirty="0"/>
              <a:t>How might we overcome this sin?</a:t>
            </a:r>
          </a:p>
          <a:p>
            <a:r>
              <a:rPr lang="en-US" dirty="0"/>
              <a:t>How does God incorporate their bad sin into His good plan?</a:t>
            </a:r>
          </a:p>
        </p:txBody>
      </p:sp>
    </p:spTree>
    <p:extLst>
      <p:ext uri="{BB962C8B-B14F-4D97-AF65-F5344CB8AC3E}">
        <p14:creationId xmlns:p14="http://schemas.microsoft.com/office/powerpoint/2010/main" val="2293706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Quarrels and Rivalry</a:t>
            </a:r>
          </a:p>
        </p:txBody>
      </p:sp>
      <p:sp>
        <p:nvSpPr>
          <p:cNvPr id="3" name="Content Placeholder 2"/>
          <p:cNvSpPr>
            <a:spLocks noGrp="1"/>
          </p:cNvSpPr>
          <p:nvPr>
            <p:ph idx="1"/>
          </p:nvPr>
        </p:nvSpPr>
        <p:spPr/>
        <p:txBody>
          <a:bodyPr/>
          <a:lstStyle/>
          <a:p>
            <a:r>
              <a:rPr lang="en-US" dirty="0"/>
              <a:t>What examples do you see in each chapter?</a:t>
            </a:r>
          </a:p>
          <a:p>
            <a:r>
              <a:rPr lang="en-US" dirty="0"/>
              <a:t>What are the consequences?</a:t>
            </a:r>
          </a:p>
          <a:p>
            <a:r>
              <a:rPr lang="en-US" dirty="0"/>
              <a:t>How is each example a failure to love?</a:t>
            </a:r>
          </a:p>
          <a:p>
            <a:r>
              <a:rPr lang="en-US" dirty="0"/>
              <a:t>How might we overcome this sin?</a:t>
            </a:r>
          </a:p>
          <a:p>
            <a:r>
              <a:rPr lang="en-US" dirty="0"/>
              <a:t>How does God incorporate their bad sin into His good plan?</a:t>
            </a:r>
          </a:p>
          <a:p>
            <a:r>
              <a:rPr lang="en-US" dirty="0"/>
              <a:t>How does God’s ability to do that encourage you?</a:t>
            </a:r>
          </a:p>
        </p:txBody>
      </p:sp>
    </p:spTree>
    <p:extLst>
      <p:ext uri="{BB962C8B-B14F-4D97-AF65-F5344CB8AC3E}">
        <p14:creationId xmlns:p14="http://schemas.microsoft.com/office/powerpoint/2010/main" val="3393582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Promises to Isaac</a:t>
            </a:r>
          </a:p>
        </p:txBody>
      </p:sp>
      <p:sp>
        <p:nvSpPr>
          <p:cNvPr id="3" name="Content Placeholder 2"/>
          <p:cNvSpPr>
            <a:spLocks noGrp="1"/>
          </p:cNvSpPr>
          <p:nvPr>
            <p:ph idx="1"/>
          </p:nvPr>
        </p:nvSpPr>
        <p:spPr/>
        <p:txBody>
          <a:bodyPr/>
          <a:lstStyle/>
          <a:p>
            <a:r>
              <a:rPr lang="en-US" dirty="0"/>
              <a:t>In midst of all their failures, God does not abandon them.  He continues to make promises.  What promises does he make to Isaac (26:1-5, 24)?  </a:t>
            </a:r>
          </a:p>
        </p:txBody>
      </p:sp>
    </p:spTree>
    <p:extLst>
      <p:ext uri="{BB962C8B-B14F-4D97-AF65-F5344CB8AC3E}">
        <p14:creationId xmlns:p14="http://schemas.microsoft.com/office/powerpoint/2010/main" val="2054740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Promises to Isaac</a:t>
            </a:r>
          </a:p>
        </p:txBody>
      </p:sp>
      <p:sp>
        <p:nvSpPr>
          <p:cNvPr id="3" name="Content Placeholder 2"/>
          <p:cNvSpPr>
            <a:spLocks noGrp="1"/>
          </p:cNvSpPr>
          <p:nvPr>
            <p:ph idx="1"/>
          </p:nvPr>
        </p:nvSpPr>
        <p:spPr/>
        <p:txBody>
          <a:bodyPr/>
          <a:lstStyle/>
          <a:p>
            <a:r>
              <a:rPr lang="en-US" dirty="0"/>
              <a:t>In midst of all their failures, God does not abandon them.  He continues to make promises.  What promises does he make to Isaac (26:1-5, 24)? </a:t>
            </a:r>
          </a:p>
          <a:p>
            <a:r>
              <a:rPr lang="en-US" dirty="0"/>
              <a:t>What are these promises based on (v5)?</a:t>
            </a:r>
          </a:p>
        </p:txBody>
      </p:sp>
    </p:spTree>
    <p:extLst>
      <p:ext uri="{BB962C8B-B14F-4D97-AF65-F5344CB8AC3E}">
        <p14:creationId xmlns:p14="http://schemas.microsoft.com/office/powerpoint/2010/main" val="3812635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Promises to Isaac</a:t>
            </a:r>
          </a:p>
        </p:txBody>
      </p:sp>
      <p:sp>
        <p:nvSpPr>
          <p:cNvPr id="3" name="Content Placeholder 2"/>
          <p:cNvSpPr>
            <a:spLocks noGrp="1"/>
          </p:cNvSpPr>
          <p:nvPr>
            <p:ph idx="1"/>
          </p:nvPr>
        </p:nvSpPr>
        <p:spPr/>
        <p:txBody>
          <a:bodyPr/>
          <a:lstStyle/>
          <a:p>
            <a:r>
              <a:rPr lang="en-US" dirty="0"/>
              <a:t>In midst of all their failures, God does not abandon them.  He continues to make promises.  What promises does he make to Isaac (26:1-5, 24)? </a:t>
            </a:r>
          </a:p>
          <a:p>
            <a:r>
              <a:rPr lang="en-US" dirty="0"/>
              <a:t>What are these promises based on (v5)?</a:t>
            </a:r>
          </a:p>
          <a:p>
            <a:r>
              <a:rPr lang="en-US" dirty="0"/>
              <a:t>How does this point to Jesus and apply to us?</a:t>
            </a:r>
          </a:p>
        </p:txBody>
      </p:sp>
    </p:spTree>
    <p:extLst>
      <p:ext uri="{BB962C8B-B14F-4D97-AF65-F5344CB8AC3E}">
        <p14:creationId xmlns:p14="http://schemas.microsoft.com/office/powerpoint/2010/main" val="851743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Promises to Isaac</a:t>
            </a:r>
          </a:p>
        </p:txBody>
      </p:sp>
      <p:sp>
        <p:nvSpPr>
          <p:cNvPr id="3" name="Content Placeholder 2"/>
          <p:cNvSpPr>
            <a:spLocks noGrp="1"/>
          </p:cNvSpPr>
          <p:nvPr>
            <p:ph idx="1"/>
          </p:nvPr>
        </p:nvSpPr>
        <p:spPr/>
        <p:txBody>
          <a:bodyPr/>
          <a:lstStyle/>
          <a:p>
            <a:r>
              <a:rPr lang="en-US" dirty="0"/>
              <a:t>In midst of all their failures, God does not abandon them.  He continues to make promises.  What promises does he make to Isaac (26:1-5, 24)? </a:t>
            </a:r>
          </a:p>
          <a:p>
            <a:r>
              <a:rPr lang="en-US" dirty="0"/>
              <a:t>What are these promises based on (v5)?</a:t>
            </a:r>
          </a:p>
          <a:p>
            <a:r>
              <a:rPr lang="en-US" dirty="0"/>
              <a:t>How does this point to Jesus and apply to us?</a:t>
            </a:r>
          </a:p>
          <a:p>
            <a:r>
              <a:rPr lang="en-US" dirty="0"/>
              <a:t>How does Isaac respond (v6, 25)?</a:t>
            </a:r>
          </a:p>
        </p:txBody>
      </p:sp>
    </p:spTree>
    <p:extLst>
      <p:ext uri="{BB962C8B-B14F-4D97-AF65-F5344CB8AC3E}">
        <p14:creationId xmlns:p14="http://schemas.microsoft.com/office/powerpoint/2010/main" val="237597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Promises to Jacob</a:t>
            </a:r>
          </a:p>
        </p:txBody>
      </p:sp>
      <p:sp>
        <p:nvSpPr>
          <p:cNvPr id="3" name="Content Placeholder 2"/>
          <p:cNvSpPr>
            <a:spLocks noGrp="1"/>
          </p:cNvSpPr>
          <p:nvPr>
            <p:ph idx="1"/>
          </p:nvPr>
        </p:nvSpPr>
        <p:spPr/>
        <p:txBody>
          <a:bodyPr/>
          <a:lstStyle/>
          <a:p>
            <a:r>
              <a:rPr lang="en-US" dirty="0"/>
              <a:t>What promises does God make to Jacob (28:10-17)?</a:t>
            </a:r>
          </a:p>
        </p:txBody>
      </p:sp>
    </p:spTree>
    <p:extLst>
      <p:ext uri="{BB962C8B-B14F-4D97-AF65-F5344CB8AC3E}">
        <p14:creationId xmlns:p14="http://schemas.microsoft.com/office/powerpoint/2010/main" val="3810254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Promises to Jacob</a:t>
            </a:r>
          </a:p>
        </p:txBody>
      </p:sp>
      <p:sp>
        <p:nvSpPr>
          <p:cNvPr id="3" name="Content Placeholder 2"/>
          <p:cNvSpPr>
            <a:spLocks noGrp="1"/>
          </p:cNvSpPr>
          <p:nvPr>
            <p:ph idx="1"/>
          </p:nvPr>
        </p:nvSpPr>
        <p:spPr/>
        <p:txBody>
          <a:bodyPr/>
          <a:lstStyle/>
          <a:p>
            <a:r>
              <a:rPr lang="en-US" dirty="0"/>
              <a:t>What promises does God make to Jacob (28:10-17)?</a:t>
            </a:r>
          </a:p>
          <a:p>
            <a:r>
              <a:rPr lang="en-US" dirty="0"/>
              <a:t>How does Jacob respond (v18-22)?</a:t>
            </a:r>
          </a:p>
        </p:txBody>
      </p:sp>
    </p:spTree>
    <p:extLst>
      <p:ext uri="{BB962C8B-B14F-4D97-AF65-F5344CB8AC3E}">
        <p14:creationId xmlns:p14="http://schemas.microsoft.com/office/powerpoint/2010/main" val="2138999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Promises to Jacob</a:t>
            </a:r>
          </a:p>
        </p:txBody>
      </p:sp>
      <p:sp>
        <p:nvSpPr>
          <p:cNvPr id="3" name="Content Placeholder 2"/>
          <p:cNvSpPr>
            <a:spLocks noGrp="1"/>
          </p:cNvSpPr>
          <p:nvPr>
            <p:ph idx="1"/>
          </p:nvPr>
        </p:nvSpPr>
        <p:spPr/>
        <p:txBody>
          <a:bodyPr/>
          <a:lstStyle/>
          <a:p>
            <a:r>
              <a:rPr lang="en-US" dirty="0"/>
              <a:t>What promises does God make to Jacob (28:10-17)?</a:t>
            </a:r>
          </a:p>
          <a:p>
            <a:r>
              <a:rPr lang="en-US" dirty="0"/>
              <a:t>How does Jacob respond (v18-22)?</a:t>
            </a:r>
          </a:p>
          <a:p>
            <a:r>
              <a:rPr lang="en-US" dirty="0"/>
              <a:t>Contrast Abraham’s servant to Jacob….  Contrast Jacob’s response to Isaac’s response….</a:t>
            </a:r>
          </a:p>
        </p:txBody>
      </p:sp>
    </p:spTree>
    <p:extLst>
      <p:ext uri="{BB962C8B-B14F-4D97-AF65-F5344CB8AC3E}">
        <p14:creationId xmlns:p14="http://schemas.microsoft.com/office/powerpoint/2010/main" val="3384021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Promises to Jacob</a:t>
            </a:r>
          </a:p>
        </p:txBody>
      </p:sp>
      <p:sp>
        <p:nvSpPr>
          <p:cNvPr id="3" name="Content Placeholder 2"/>
          <p:cNvSpPr>
            <a:spLocks noGrp="1"/>
          </p:cNvSpPr>
          <p:nvPr>
            <p:ph idx="1"/>
          </p:nvPr>
        </p:nvSpPr>
        <p:spPr/>
        <p:txBody>
          <a:bodyPr/>
          <a:lstStyle/>
          <a:p>
            <a:r>
              <a:rPr lang="en-US" dirty="0"/>
              <a:t>What promises does God make to Jacob (28:10-17)?</a:t>
            </a:r>
          </a:p>
          <a:p>
            <a:r>
              <a:rPr lang="en-US" dirty="0"/>
              <a:t>How does Jacob respond (v18-22)?</a:t>
            </a:r>
          </a:p>
          <a:p>
            <a:r>
              <a:rPr lang="en-US" dirty="0"/>
              <a:t>Contrast Abraham’s servant to Jacob….  Contrast Jacob’s response to Isaac’s response….</a:t>
            </a:r>
          </a:p>
          <a:p>
            <a:r>
              <a:rPr lang="en-US" dirty="0"/>
              <a:t>But God is still at work.  How do we see the beginning of the fulfillment of one of God’s promises in Genesis 29-30?</a:t>
            </a:r>
          </a:p>
          <a:p>
            <a:endParaRPr lang="en-US" dirty="0"/>
          </a:p>
        </p:txBody>
      </p:sp>
    </p:spTree>
    <p:extLst>
      <p:ext uri="{BB962C8B-B14F-4D97-AF65-F5344CB8AC3E}">
        <p14:creationId xmlns:p14="http://schemas.microsoft.com/office/powerpoint/2010/main" val="1114490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Presence</a:t>
            </a:r>
          </a:p>
        </p:txBody>
      </p:sp>
      <p:sp>
        <p:nvSpPr>
          <p:cNvPr id="3" name="Content Placeholder 2"/>
          <p:cNvSpPr>
            <a:spLocks noGrp="1"/>
          </p:cNvSpPr>
          <p:nvPr>
            <p:ph idx="1"/>
          </p:nvPr>
        </p:nvSpPr>
        <p:spPr>
          <a:xfrm>
            <a:off x="680321" y="2336873"/>
            <a:ext cx="9828840" cy="3599316"/>
          </a:xfrm>
        </p:spPr>
        <p:txBody>
          <a:bodyPr/>
          <a:lstStyle/>
          <a:p>
            <a:r>
              <a:rPr lang="en-US" dirty="0"/>
              <a:t>26:24 - “Fear not, for I am with you and will bless you.” </a:t>
            </a:r>
          </a:p>
          <a:p>
            <a:r>
              <a:rPr lang="en-US" dirty="0"/>
              <a:t>28:15 – “Behold I am with you and will keep you wherever you go.”</a:t>
            </a:r>
          </a:p>
        </p:txBody>
      </p:sp>
    </p:spTree>
    <p:extLst>
      <p:ext uri="{BB962C8B-B14F-4D97-AF65-F5344CB8AC3E}">
        <p14:creationId xmlns:p14="http://schemas.microsoft.com/office/powerpoint/2010/main" val="3613924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Presence</a:t>
            </a:r>
          </a:p>
        </p:txBody>
      </p:sp>
      <p:sp>
        <p:nvSpPr>
          <p:cNvPr id="3" name="Content Placeholder 2"/>
          <p:cNvSpPr>
            <a:spLocks noGrp="1"/>
          </p:cNvSpPr>
          <p:nvPr>
            <p:ph idx="1"/>
          </p:nvPr>
        </p:nvSpPr>
        <p:spPr>
          <a:xfrm>
            <a:off x="680321" y="2336873"/>
            <a:ext cx="9828840" cy="3599316"/>
          </a:xfrm>
        </p:spPr>
        <p:txBody>
          <a:bodyPr/>
          <a:lstStyle/>
          <a:p>
            <a:r>
              <a:rPr lang="en-US" dirty="0"/>
              <a:t>26:24 - “Fear not, for I am with you and will bless you.” </a:t>
            </a:r>
          </a:p>
          <a:p>
            <a:r>
              <a:rPr lang="en-US" dirty="0"/>
              <a:t>28:15 – “Behold I am with you and will keep you wherever you go.”</a:t>
            </a:r>
          </a:p>
          <a:p>
            <a:r>
              <a:rPr lang="en-US" dirty="0"/>
              <a:t>Matthew 28:20 – “And behold I am with you always, to the end of the age.”</a:t>
            </a:r>
          </a:p>
        </p:txBody>
      </p:sp>
    </p:spTree>
    <p:extLst>
      <p:ext uri="{BB962C8B-B14F-4D97-AF65-F5344CB8AC3E}">
        <p14:creationId xmlns:p14="http://schemas.microsoft.com/office/powerpoint/2010/main" val="89333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Presence</a:t>
            </a:r>
          </a:p>
        </p:txBody>
      </p:sp>
      <p:sp>
        <p:nvSpPr>
          <p:cNvPr id="3" name="Content Placeholder 2"/>
          <p:cNvSpPr>
            <a:spLocks noGrp="1"/>
          </p:cNvSpPr>
          <p:nvPr>
            <p:ph idx="1"/>
          </p:nvPr>
        </p:nvSpPr>
        <p:spPr>
          <a:xfrm>
            <a:off x="680321" y="2336873"/>
            <a:ext cx="9828840" cy="3599316"/>
          </a:xfrm>
        </p:spPr>
        <p:txBody>
          <a:bodyPr/>
          <a:lstStyle/>
          <a:p>
            <a:r>
              <a:rPr lang="en-US" dirty="0"/>
              <a:t>26:24 - “Fear not, for I am with you and will bless you.” </a:t>
            </a:r>
          </a:p>
          <a:p>
            <a:r>
              <a:rPr lang="en-US" dirty="0"/>
              <a:t>28:15 – “Behold I am with you and will keep you wherever you go.”</a:t>
            </a:r>
          </a:p>
          <a:p>
            <a:r>
              <a:rPr lang="en-US" dirty="0"/>
              <a:t>Matthew 28:20 – “And behold I am with you always, to the end of the age.”</a:t>
            </a:r>
          </a:p>
          <a:p>
            <a:r>
              <a:rPr lang="en-US" dirty="0"/>
              <a:t>God is with us – so we need not fear.</a:t>
            </a:r>
          </a:p>
        </p:txBody>
      </p:sp>
    </p:spTree>
    <p:extLst>
      <p:ext uri="{BB962C8B-B14F-4D97-AF65-F5344CB8AC3E}">
        <p14:creationId xmlns:p14="http://schemas.microsoft.com/office/powerpoint/2010/main" val="307514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We see these family sins mess up their lives.  We need to overcome our own family sins and follow Jesus.</a:t>
            </a:r>
          </a:p>
        </p:txBody>
      </p:sp>
    </p:spTree>
    <p:extLst>
      <p:ext uri="{BB962C8B-B14F-4D97-AF65-F5344CB8AC3E}">
        <p14:creationId xmlns:p14="http://schemas.microsoft.com/office/powerpoint/2010/main" val="3062109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We see these family sins mess up their lives.  We need to overcome our own family sins and follow Jesus.</a:t>
            </a:r>
          </a:p>
          <a:p>
            <a:r>
              <a:rPr lang="en-US" dirty="0"/>
              <a:t>We can be encouraged that our sins do not overthrow God’s plan.</a:t>
            </a:r>
          </a:p>
        </p:txBody>
      </p:sp>
    </p:spTree>
    <p:extLst>
      <p:ext uri="{BB962C8B-B14F-4D97-AF65-F5344CB8AC3E}">
        <p14:creationId xmlns:p14="http://schemas.microsoft.com/office/powerpoint/2010/main" val="1648353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We see these family sins mess up their lives.  We need to overcome our own family sins and follow Jesus.</a:t>
            </a:r>
          </a:p>
          <a:p>
            <a:r>
              <a:rPr lang="en-US" dirty="0"/>
              <a:t>We can be encouraged that our sins do not overthrow God’s plan.</a:t>
            </a:r>
          </a:p>
          <a:p>
            <a:r>
              <a:rPr lang="en-US" dirty="0"/>
              <a:t>God made promises to Isaac and Jacob based not on their own works, but based on Abraham.  And God has made promises to us based not on our own works, but based on Jesus.  And God will keep His promises.</a:t>
            </a:r>
          </a:p>
        </p:txBody>
      </p:sp>
    </p:spTree>
    <p:extLst>
      <p:ext uri="{BB962C8B-B14F-4D97-AF65-F5344CB8AC3E}">
        <p14:creationId xmlns:p14="http://schemas.microsoft.com/office/powerpoint/2010/main" val="136957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We see these family sins mess up their lives.  We need to overcome our own family sins and follow Jesus.</a:t>
            </a:r>
          </a:p>
          <a:p>
            <a:r>
              <a:rPr lang="en-US" dirty="0"/>
              <a:t>We can be encouraged that our sins do not overthrow God’s plan.</a:t>
            </a:r>
          </a:p>
          <a:p>
            <a:r>
              <a:rPr lang="en-US" dirty="0"/>
              <a:t>God made promises to Isaac and Jacob based not on their own works, but based on Abraham.  And God has made promises to us based not on our own works, but based on Jesus.  And God will keep His promises.</a:t>
            </a:r>
          </a:p>
          <a:p>
            <a:r>
              <a:rPr lang="en-US" dirty="0"/>
              <a:t>God is with us – so we need </a:t>
            </a:r>
            <a:r>
              <a:rPr lang="en-US"/>
              <a:t>not fear.</a:t>
            </a:r>
            <a:endParaRPr lang="en-US" dirty="0"/>
          </a:p>
        </p:txBody>
      </p:sp>
    </p:spTree>
    <p:extLst>
      <p:ext uri="{BB962C8B-B14F-4D97-AF65-F5344CB8AC3E}">
        <p14:creationId xmlns:p14="http://schemas.microsoft.com/office/powerpoint/2010/main" val="203179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80321" y="2336873"/>
            <a:ext cx="9613861" cy="4115442"/>
          </a:xfrm>
        </p:spPr>
        <p:txBody>
          <a:bodyPr>
            <a:normAutofit/>
          </a:bodyPr>
          <a:lstStyle/>
          <a:p>
            <a:r>
              <a:rPr lang="en-US" dirty="0"/>
              <a:t>We see these family sins mess up their lives.  We need to overcome our own family sins and follow Jesus.</a:t>
            </a:r>
          </a:p>
          <a:p>
            <a:r>
              <a:rPr lang="en-US" dirty="0"/>
              <a:t>We can be encouraged that our sins do not overthrow God’s plan.</a:t>
            </a:r>
          </a:p>
          <a:p>
            <a:r>
              <a:rPr lang="en-US" dirty="0"/>
              <a:t>God made promises to Isaac and Jacob based not on their own works, but based on Abraham.  And God has made promises to us based not on our own works, but based on Jesus.  And God will keep His promises.</a:t>
            </a:r>
          </a:p>
          <a:p>
            <a:r>
              <a:rPr lang="en-US" dirty="0"/>
              <a:t>God is with us – so we need not fear.</a:t>
            </a:r>
          </a:p>
          <a:p>
            <a:pPr marL="0" indent="0">
              <a:buNone/>
            </a:pPr>
            <a:endParaRPr lang="en-US" dirty="0"/>
          </a:p>
          <a:p>
            <a:pPr marL="0" indent="0" algn="ctr">
              <a:buNone/>
            </a:pPr>
            <a:r>
              <a:rPr lang="en-US" dirty="0"/>
              <a:t>Closing Prayer</a:t>
            </a:r>
          </a:p>
        </p:txBody>
      </p:sp>
    </p:spTree>
    <p:extLst>
      <p:ext uri="{BB962C8B-B14F-4D97-AF65-F5344CB8AC3E}">
        <p14:creationId xmlns:p14="http://schemas.microsoft.com/office/powerpoint/2010/main" val="2562306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D3BD18-E57C-597A-6C9A-DCF671710B94}"/>
              </a:ext>
            </a:extLst>
          </p:cNvPr>
          <p:cNvSpPr txBox="1"/>
          <p:nvPr/>
        </p:nvSpPr>
        <p:spPr>
          <a:xfrm>
            <a:off x="5505061" y="3429000"/>
            <a:ext cx="391454" cy="369332"/>
          </a:xfrm>
          <a:prstGeom prst="rect">
            <a:avLst/>
          </a:prstGeom>
          <a:noFill/>
        </p:spPr>
        <p:txBody>
          <a:bodyPr wrap="none" rtlCol="0">
            <a:spAutoFit/>
          </a:bodyPr>
          <a:lstStyle/>
          <a:p>
            <a:r>
              <a:rPr lang="en-US" dirty="0"/>
              <a:t>   </a:t>
            </a:r>
          </a:p>
        </p:txBody>
      </p:sp>
      <p:sp>
        <p:nvSpPr>
          <p:cNvPr id="4" name="TextBox 3">
            <a:extLst>
              <a:ext uri="{FF2B5EF4-FFF2-40B4-BE49-F238E27FC236}">
                <a16:creationId xmlns:a16="http://schemas.microsoft.com/office/drawing/2014/main" id="{E22D9B83-47C4-3E1C-F203-29893BF5C0F4}"/>
              </a:ext>
            </a:extLst>
          </p:cNvPr>
          <p:cNvSpPr txBox="1"/>
          <p:nvPr/>
        </p:nvSpPr>
        <p:spPr>
          <a:xfrm>
            <a:off x="4945224" y="3429000"/>
            <a:ext cx="391454" cy="369332"/>
          </a:xfrm>
          <a:prstGeom prst="rect">
            <a:avLst/>
          </a:prstGeom>
          <a:noFill/>
        </p:spPr>
        <p:txBody>
          <a:bodyPr wrap="none" rtlCol="0">
            <a:spAutoFit/>
          </a:bodyPr>
          <a:lstStyle/>
          <a:p>
            <a:r>
              <a:rPr lang="en-US" dirty="0"/>
              <a:t>   </a:t>
            </a:r>
          </a:p>
        </p:txBody>
      </p:sp>
      <p:sp>
        <p:nvSpPr>
          <p:cNvPr id="7" name="TextBox 6">
            <a:extLst>
              <a:ext uri="{FF2B5EF4-FFF2-40B4-BE49-F238E27FC236}">
                <a16:creationId xmlns:a16="http://schemas.microsoft.com/office/drawing/2014/main" id="{BDE461C0-6F44-458B-5845-808D5AA3CCED}"/>
              </a:ext>
            </a:extLst>
          </p:cNvPr>
          <p:cNvSpPr txBox="1"/>
          <p:nvPr/>
        </p:nvSpPr>
        <p:spPr>
          <a:xfrm>
            <a:off x="2864497" y="3152001"/>
            <a:ext cx="6697731" cy="646331"/>
          </a:xfrm>
          <a:prstGeom prst="rect">
            <a:avLst/>
          </a:prstGeom>
          <a:noFill/>
        </p:spPr>
        <p:txBody>
          <a:bodyPr wrap="none" rtlCol="0">
            <a:spAutoFit/>
          </a:bodyPr>
          <a:lstStyle/>
          <a:p>
            <a:pPr algn="ctr"/>
            <a:r>
              <a:rPr lang="en-US" dirty="0"/>
              <a:t>© 2025 Brian J. Mikul. All rights reserved.  Used by permission.</a:t>
            </a:r>
          </a:p>
          <a:p>
            <a:pPr algn="ctr"/>
            <a:r>
              <a:rPr lang="en-US" dirty="0"/>
              <a:t>Please visit brianjmikul.com for more studies.</a:t>
            </a:r>
          </a:p>
        </p:txBody>
      </p:sp>
    </p:spTree>
    <p:extLst>
      <p:ext uri="{BB962C8B-B14F-4D97-AF65-F5344CB8AC3E}">
        <p14:creationId xmlns:p14="http://schemas.microsoft.com/office/powerpoint/2010/main" val="21997352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84</TotalTime>
  <Words>1540</Words>
  <Application>Microsoft Office PowerPoint</Application>
  <PresentationFormat>Widescreen</PresentationFormat>
  <Paragraphs>138</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Trebuchet MS</vt:lpstr>
      <vt:lpstr>Berlin</vt:lpstr>
      <vt:lpstr>Family Sins, Human Sins</vt:lpstr>
      <vt:lpstr>Lying (and Stealing too)</vt:lpstr>
      <vt:lpstr>Lying (and Stealing too)</vt:lpstr>
      <vt:lpstr>Lying (and Stealing too)</vt:lpstr>
      <vt:lpstr>Lying (and Stealing too)</vt:lpstr>
      <vt:lpstr>Lying (and Stealing too)</vt:lpstr>
      <vt:lpstr>Lying (and Stealing too)</vt:lpstr>
      <vt:lpstr>Lying (and Stealing too)</vt:lpstr>
      <vt:lpstr>Lying (and Stealing too)</vt:lpstr>
      <vt:lpstr>Quarrels and Rivalry</vt:lpstr>
      <vt:lpstr>Quarrels and Rivalry</vt:lpstr>
      <vt:lpstr>Quarrels and Rivalry</vt:lpstr>
      <vt:lpstr>Quarrels and Rivalry</vt:lpstr>
      <vt:lpstr>Quarrels and Rivalry</vt:lpstr>
      <vt:lpstr>Quarrels and Rivalry</vt:lpstr>
      <vt:lpstr>God’s Promises to Isaac</vt:lpstr>
      <vt:lpstr>God’s Promises to Isaac</vt:lpstr>
      <vt:lpstr>God’s Promises to Isaac</vt:lpstr>
      <vt:lpstr>God’s Promises to Isaac</vt:lpstr>
      <vt:lpstr>God’s Promises to Jacob</vt:lpstr>
      <vt:lpstr>God’s Promises to Jacob</vt:lpstr>
      <vt:lpstr>God’s Promises to Jacob</vt:lpstr>
      <vt:lpstr>God’s Promises to Jacob</vt:lpstr>
      <vt:lpstr>God’s Presence</vt:lpstr>
      <vt:lpstr>God’s Presence</vt:lpstr>
      <vt:lpstr>God’s Presence</vt:lpstr>
      <vt:lpstr>Summary</vt:lpstr>
      <vt:lpstr>Summary</vt:lpstr>
      <vt:lpstr>Summary</vt:lpstr>
      <vt:lpstr>Summary</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Sins, Human Sins</dc:title>
  <dc:creator>Brian Mikul</dc:creator>
  <cp:lastModifiedBy>Brian Mikul</cp:lastModifiedBy>
  <cp:revision>7</cp:revision>
  <dcterms:created xsi:type="dcterms:W3CDTF">2021-11-03T12:45:27Z</dcterms:created>
  <dcterms:modified xsi:type="dcterms:W3CDTF">2025-07-14T23:30:50Z</dcterms:modified>
</cp:coreProperties>
</file>