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68" r:id="rId5"/>
    <p:sldId id="259" r:id="rId6"/>
    <p:sldId id="258" r:id="rId7"/>
    <p:sldId id="269" r:id="rId8"/>
    <p:sldId id="270" r:id="rId9"/>
    <p:sldId id="271" r:id="rId10"/>
    <p:sldId id="272" r:id="rId11"/>
    <p:sldId id="260" r:id="rId12"/>
    <p:sldId id="273" r:id="rId13"/>
    <p:sldId id="274" r:id="rId14"/>
    <p:sldId id="275" r:id="rId15"/>
    <p:sldId id="276" r:id="rId16"/>
    <p:sldId id="277" r:id="rId17"/>
    <p:sldId id="261" r:id="rId18"/>
    <p:sldId id="278" r:id="rId19"/>
    <p:sldId id="279" r:id="rId20"/>
    <p:sldId id="280" r:id="rId21"/>
    <p:sldId id="262" r:id="rId22"/>
    <p:sldId id="281" r:id="rId23"/>
    <p:sldId id="282" r:id="rId24"/>
    <p:sldId id="283" r:id="rId25"/>
    <p:sldId id="263" r:id="rId26"/>
    <p:sldId id="284" r:id="rId27"/>
    <p:sldId id="285" r:id="rId28"/>
    <p:sldId id="287" r:id="rId29"/>
    <p:sldId id="286" r:id="rId30"/>
    <p:sldId id="264" r:id="rId31"/>
    <p:sldId id="288" r:id="rId32"/>
    <p:sldId id="289" r:id="rId33"/>
    <p:sldId id="265" r:id="rId34"/>
    <p:sldId id="290" r:id="rId35"/>
    <p:sldId id="291" r:id="rId36"/>
    <p:sldId id="292" r:id="rId37"/>
    <p:sldId id="293" r:id="rId38"/>
    <p:sldId id="266" r:id="rId39"/>
    <p:sldId id="294" r:id="rId40"/>
    <p:sldId id="295" r:id="rId41"/>
    <p:sldId id="296" r:id="rId42"/>
    <p:sldId id="29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440D91-CE76-4E4A-9B17-6ADF3D4BF139}" v="1" dt="2025-07-14T23:59:53.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C4440D91-CE76-4E4A-9B17-6ADF3D4BF139}"/>
    <pc:docChg chg="addSld modSld">
      <pc:chgData name="Brian Mikul" userId="378ea6b818ca0114" providerId="LiveId" clId="{C4440D91-CE76-4E4A-9B17-6ADF3D4BF139}" dt="2025-07-14T23:59:53.813" v="0"/>
      <pc:docMkLst>
        <pc:docMk/>
      </pc:docMkLst>
      <pc:sldChg chg="add">
        <pc:chgData name="Brian Mikul" userId="378ea6b818ca0114" providerId="LiveId" clId="{C4440D91-CE76-4E4A-9B17-6ADF3D4BF139}" dt="2025-07-14T23:59:53.813" v="0"/>
        <pc:sldMkLst>
          <pc:docMk/>
          <pc:sldMk cId="219973529" sldId="298"/>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7/14/2025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7/14/2025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Jacob and God’s Promises</a:t>
            </a:r>
          </a:p>
        </p:txBody>
      </p:sp>
      <p:sp>
        <p:nvSpPr>
          <p:cNvPr id="3" name="Subtitle 2"/>
          <p:cNvSpPr>
            <a:spLocks noGrp="1"/>
          </p:cNvSpPr>
          <p:nvPr>
            <p:ph type="subTitle" idx="1"/>
          </p:nvPr>
        </p:nvSpPr>
        <p:spPr/>
        <p:txBody>
          <a:bodyPr>
            <a:normAutofit/>
          </a:bodyPr>
          <a:lstStyle/>
          <a:p>
            <a:r>
              <a:rPr lang="en-US" sz="2800" dirty="0"/>
              <a:t>Genesis 46-50</a:t>
            </a:r>
          </a:p>
        </p:txBody>
      </p:sp>
    </p:spTree>
    <p:extLst>
      <p:ext uri="{BB962C8B-B14F-4D97-AF65-F5344CB8AC3E}">
        <p14:creationId xmlns:p14="http://schemas.microsoft.com/office/powerpoint/2010/main" val="4050481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a:t>
            </a:r>
          </a:p>
        </p:txBody>
      </p:sp>
      <p:sp>
        <p:nvSpPr>
          <p:cNvPr id="3" name="Content Placeholder 2"/>
          <p:cNvSpPr>
            <a:spLocks noGrp="1"/>
          </p:cNvSpPr>
          <p:nvPr>
            <p:ph idx="1"/>
          </p:nvPr>
        </p:nvSpPr>
        <p:spPr>
          <a:xfrm>
            <a:off x="680321" y="2336873"/>
            <a:ext cx="10266721" cy="3754834"/>
          </a:xfrm>
        </p:spPr>
        <p:txBody>
          <a:bodyPr>
            <a:normAutofit/>
          </a:bodyPr>
          <a:lstStyle/>
          <a:p>
            <a:r>
              <a:rPr lang="en-US" dirty="0"/>
              <a:t>Read Genesis 12:1-3, 13:15-16, 15:5, 26:2-4, 28:13-15, 31:3, 35:11-12.</a:t>
            </a:r>
          </a:p>
        </p:txBody>
      </p:sp>
    </p:spTree>
    <p:extLst>
      <p:ext uri="{BB962C8B-B14F-4D97-AF65-F5344CB8AC3E}">
        <p14:creationId xmlns:p14="http://schemas.microsoft.com/office/powerpoint/2010/main" val="477826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a:t>
            </a:r>
          </a:p>
        </p:txBody>
      </p:sp>
      <p:sp>
        <p:nvSpPr>
          <p:cNvPr id="3" name="Content Placeholder 2"/>
          <p:cNvSpPr>
            <a:spLocks noGrp="1"/>
          </p:cNvSpPr>
          <p:nvPr>
            <p:ph idx="1"/>
          </p:nvPr>
        </p:nvSpPr>
        <p:spPr>
          <a:xfrm>
            <a:off x="680321" y="2336873"/>
            <a:ext cx="10266721" cy="3754834"/>
          </a:xfrm>
        </p:spPr>
        <p:txBody>
          <a:bodyPr>
            <a:normAutofit/>
          </a:bodyPr>
          <a:lstStyle/>
          <a:p>
            <a:r>
              <a:rPr lang="en-US" dirty="0"/>
              <a:t>Read Genesis 12:1-3, 13:15-16, 15:5, 26:2-4, 28:13-15, 31:3, 35:11-12.</a:t>
            </a:r>
          </a:p>
          <a:p>
            <a:pPr marL="0" indent="0">
              <a:buNone/>
            </a:pPr>
            <a:endParaRPr lang="en-US" dirty="0"/>
          </a:p>
          <a:p>
            <a:r>
              <a:rPr lang="en-US" dirty="0"/>
              <a:t>*Bless You – Bless&gt;bless you, Curse&gt;curse you, With you, Keep you</a:t>
            </a:r>
          </a:p>
          <a:p>
            <a:r>
              <a:rPr lang="en-US" dirty="0"/>
              <a:t>*Great Nation – Land, Offspring (Dust, Stars, Fruitful &amp; Multiply), Kings</a:t>
            </a:r>
          </a:p>
          <a:p>
            <a:r>
              <a:rPr lang="en-US" dirty="0"/>
              <a:t>*Great Name – </a:t>
            </a:r>
          </a:p>
          <a:p>
            <a:r>
              <a:rPr lang="en-US" dirty="0"/>
              <a:t>*Nations Blessed Through You – </a:t>
            </a:r>
          </a:p>
        </p:txBody>
      </p:sp>
    </p:spTree>
    <p:extLst>
      <p:ext uri="{BB962C8B-B14F-4D97-AF65-F5344CB8AC3E}">
        <p14:creationId xmlns:p14="http://schemas.microsoft.com/office/powerpoint/2010/main" val="2011216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God’s Promises</a:t>
            </a:r>
          </a:p>
        </p:txBody>
      </p:sp>
      <p:sp>
        <p:nvSpPr>
          <p:cNvPr id="3" name="Content Placeholder 2"/>
          <p:cNvSpPr>
            <a:spLocks noGrp="1"/>
          </p:cNvSpPr>
          <p:nvPr>
            <p:ph idx="1"/>
          </p:nvPr>
        </p:nvSpPr>
        <p:spPr>
          <a:xfrm>
            <a:off x="680321" y="2336873"/>
            <a:ext cx="10266721" cy="3754834"/>
          </a:xfrm>
        </p:spPr>
        <p:txBody>
          <a:bodyPr>
            <a:normAutofit/>
          </a:bodyPr>
          <a:lstStyle/>
          <a:p>
            <a:r>
              <a:rPr lang="en-US" dirty="0"/>
              <a:t>Read Genesis 12:1-3, 13:15-16, 15:5, 26:2-4, 28:13-15, 31:3, 35:11-12.</a:t>
            </a:r>
          </a:p>
          <a:p>
            <a:pPr marL="0" indent="0">
              <a:buNone/>
            </a:pPr>
            <a:endParaRPr lang="en-US" dirty="0"/>
          </a:p>
          <a:p>
            <a:r>
              <a:rPr lang="en-US" dirty="0"/>
              <a:t>*Bless You – Bless&gt;bless you, Curse&gt;curse you, With you, Keep you</a:t>
            </a:r>
          </a:p>
          <a:p>
            <a:r>
              <a:rPr lang="en-US" dirty="0"/>
              <a:t>*Great Nation – Land, Offspring (Dust, Stars, Fruitful &amp; Multiply), Kings</a:t>
            </a:r>
          </a:p>
          <a:p>
            <a:r>
              <a:rPr lang="en-US" dirty="0"/>
              <a:t>*Great Name – </a:t>
            </a:r>
          </a:p>
          <a:p>
            <a:r>
              <a:rPr lang="en-US" dirty="0"/>
              <a:t>*Nations Blessed Through You – </a:t>
            </a:r>
          </a:p>
          <a:p>
            <a:pPr marL="0" indent="0">
              <a:buNone/>
            </a:pPr>
            <a:endParaRPr lang="en-US" dirty="0"/>
          </a:p>
          <a:p>
            <a:r>
              <a:rPr lang="en-US" dirty="0"/>
              <a:t>How have we seen each of these promises come true so far in Genesis?*</a:t>
            </a:r>
          </a:p>
        </p:txBody>
      </p:sp>
    </p:spTree>
    <p:extLst>
      <p:ext uri="{BB962C8B-B14F-4D97-AF65-F5344CB8AC3E}">
        <p14:creationId xmlns:p14="http://schemas.microsoft.com/office/powerpoint/2010/main" val="3740749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Jacob</a:t>
            </a:r>
          </a:p>
        </p:txBody>
      </p:sp>
      <p:sp>
        <p:nvSpPr>
          <p:cNvPr id="3" name="Content Placeholder 2"/>
          <p:cNvSpPr>
            <a:spLocks noGrp="1"/>
          </p:cNvSpPr>
          <p:nvPr>
            <p:ph idx="1"/>
          </p:nvPr>
        </p:nvSpPr>
        <p:spPr>
          <a:xfrm>
            <a:off x="680321" y="2336873"/>
            <a:ext cx="9854597" cy="3599316"/>
          </a:xfrm>
        </p:spPr>
        <p:txBody>
          <a:bodyPr/>
          <a:lstStyle/>
          <a:p>
            <a:r>
              <a:rPr lang="en-US" dirty="0"/>
              <a:t>What have we learned about Jacob over the last several chapters?*</a:t>
            </a:r>
          </a:p>
        </p:txBody>
      </p:sp>
    </p:spTree>
    <p:extLst>
      <p:ext uri="{BB962C8B-B14F-4D97-AF65-F5344CB8AC3E}">
        <p14:creationId xmlns:p14="http://schemas.microsoft.com/office/powerpoint/2010/main" val="2589628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46-47</a:t>
            </a:r>
          </a:p>
        </p:txBody>
      </p:sp>
      <p:sp>
        <p:nvSpPr>
          <p:cNvPr id="3" name="Content Placeholder 2"/>
          <p:cNvSpPr>
            <a:spLocks noGrp="1"/>
          </p:cNvSpPr>
          <p:nvPr>
            <p:ph idx="1"/>
          </p:nvPr>
        </p:nvSpPr>
        <p:spPr/>
        <p:txBody>
          <a:bodyPr>
            <a:normAutofit/>
          </a:bodyPr>
          <a:lstStyle/>
          <a:p>
            <a:r>
              <a:rPr lang="en-US" dirty="0"/>
              <a:t>Read 46:1-4.  What promises are repeated here?*</a:t>
            </a:r>
          </a:p>
          <a:p>
            <a:pPr marL="0" indent="0">
              <a:buNone/>
            </a:pPr>
            <a:endParaRPr lang="en-US" dirty="0"/>
          </a:p>
        </p:txBody>
      </p:sp>
    </p:spTree>
    <p:extLst>
      <p:ext uri="{BB962C8B-B14F-4D97-AF65-F5344CB8AC3E}">
        <p14:creationId xmlns:p14="http://schemas.microsoft.com/office/powerpoint/2010/main" val="2233592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46-47</a:t>
            </a:r>
          </a:p>
        </p:txBody>
      </p:sp>
      <p:sp>
        <p:nvSpPr>
          <p:cNvPr id="3" name="Content Placeholder 2"/>
          <p:cNvSpPr>
            <a:spLocks noGrp="1"/>
          </p:cNvSpPr>
          <p:nvPr>
            <p:ph idx="1"/>
          </p:nvPr>
        </p:nvSpPr>
        <p:spPr/>
        <p:txBody>
          <a:bodyPr>
            <a:normAutofit/>
          </a:bodyPr>
          <a:lstStyle/>
          <a:p>
            <a:r>
              <a:rPr lang="en-US" dirty="0"/>
              <a:t>Read 46:1-4.  What promises are repeated here?*</a:t>
            </a:r>
          </a:p>
          <a:p>
            <a:r>
              <a:rPr lang="en-US" dirty="0"/>
              <a:t>Jacob and all his family go to Egypt.  Jacob and Joseph are reunited.  Joseph secures land for his family, and introduces Jacob to Pharaoh.</a:t>
            </a:r>
          </a:p>
          <a:p>
            <a:endParaRPr lang="en-US" dirty="0"/>
          </a:p>
        </p:txBody>
      </p:sp>
    </p:spTree>
    <p:extLst>
      <p:ext uri="{BB962C8B-B14F-4D97-AF65-F5344CB8AC3E}">
        <p14:creationId xmlns:p14="http://schemas.microsoft.com/office/powerpoint/2010/main" val="257947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46-47</a:t>
            </a:r>
          </a:p>
        </p:txBody>
      </p:sp>
      <p:sp>
        <p:nvSpPr>
          <p:cNvPr id="3" name="Content Placeholder 2"/>
          <p:cNvSpPr>
            <a:spLocks noGrp="1"/>
          </p:cNvSpPr>
          <p:nvPr>
            <p:ph idx="1"/>
          </p:nvPr>
        </p:nvSpPr>
        <p:spPr/>
        <p:txBody>
          <a:bodyPr>
            <a:normAutofit/>
          </a:bodyPr>
          <a:lstStyle/>
          <a:p>
            <a:r>
              <a:rPr lang="en-US" dirty="0"/>
              <a:t>Read 46:1-4.  What promises are repeated here?*</a:t>
            </a:r>
          </a:p>
          <a:p>
            <a:r>
              <a:rPr lang="en-US" dirty="0"/>
              <a:t>Jacob and all his family go to Egypt.  Jacob and Joseph are reunited.  Joseph secures land for his family, and introduces Jacob to Pharaoh.</a:t>
            </a:r>
          </a:p>
          <a:p>
            <a:r>
              <a:rPr lang="en-US" dirty="0"/>
              <a:t>Read 47:7-10.  What does Jacob do twice in this passage, and how does it relate to God’s promises?*</a:t>
            </a:r>
          </a:p>
          <a:p>
            <a:endParaRPr lang="en-US" dirty="0"/>
          </a:p>
        </p:txBody>
      </p:sp>
    </p:spTree>
    <p:extLst>
      <p:ext uri="{BB962C8B-B14F-4D97-AF65-F5344CB8AC3E}">
        <p14:creationId xmlns:p14="http://schemas.microsoft.com/office/powerpoint/2010/main" val="354207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46-47</a:t>
            </a:r>
          </a:p>
        </p:txBody>
      </p:sp>
      <p:sp>
        <p:nvSpPr>
          <p:cNvPr id="3" name="Content Placeholder 2"/>
          <p:cNvSpPr>
            <a:spLocks noGrp="1"/>
          </p:cNvSpPr>
          <p:nvPr>
            <p:ph idx="1"/>
          </p:nvPr>
        </p:nvSpPr>
        <p:spPr/>
        <p:txBody>
          <a:bodyPr>
            <a:normAutofit/>
          </a:bodyPr>
          <a:lstStyle/>
          <a:p>
            <a:r>
              <a:rPr lang="en-US" dirty="0"/>
              <a:t>Read 46:1-4.  What promises are repeated here?*</a:t>
            </a:r>
          </a:p>
          <a:p>
            <a:r>
              <a:rPr lang="en-US" dirty="0"/>
              <a:t>Jacob and all his family go to Egypt.  Jacob and Joseph are reunited.  Joseph secures land for his family, and introduces Jacob to Pharaoh.</a:t>
            </a:r>
          </a:p>
          <a:p>
            <a:r>
              <a:rPr lang="en-US" dirty="0"/>
              <a:t>Read 47:7-10.  What does Jacob do twice in this passage, and how does it relate to God’s promises?*</a:t>
            </a:r>
          </a:p>
          <a:p>
            <a:r>
              <a:rPr lang="en-US" dirty="0"/>
              <a:t>How does Jacob respond to the question of his age?  What does that reveal about him?*</a:t>
            </a:r>
          </a:p>
        </p:txBody>
      </p:sp>
    </p:spTree>
    <p:extLst>
      <p:ext uri="{BB962C8B-B14F-4D97-AF65-F5344CB8AC3E}">
        <p14:creationId xmlns:p14="http://schemas.microsoft.com/office/powerpoint/2010/main" val="192923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46-47</a:t>
            </a:r>
          </a:p>
        </p:txBody>
      </p:sp>
      <p:sp>
        <p:nvSpPr>
          <p:cNvPr id="3" name="Content Placeholder 2"/>
          <p:cNvSpPr>
            <a:spLocks noGrp="1"/>
          </p:cNvSpPr>
          <p:nvPr>
            <p:ph idx="1"/>
          </p:nvPr>
        </p:nvSpPr>
        <p:spPr>
          <a:xfrm>
            <a:off x="680321" y="2336873"/>
            <a:ext cx="9613861" cy="3986654"/>
          </a:xfrm>
        </p:spPr>
        <p:txBody>
          <a:bodyPr>
            <a:normAutofit/>
          </a:bodyPr>
          <a:lstStyle/>
          <a:p>
            <a:r>
              <a:rPr lang="en-US" dirty="0"/>
              <a:t>Read 46:1-4.  What promises are repeated here?*</a:t>
            </a:r>
          </a:p>
          <a:p>
            <a:r>
              <a:rPr lang="en-US" dirty="0"/>
              <a:t>Jacob and all his family go to Egypt.  Jacob and Joseph are reunited.  Joseph secures land for his family, and introduces Jacob to Pharaoh.</a:t>
            </a:r>
          </a:p>
          <a:p>
            <a:r>
              <a:rPr lang="en-US" dirty="0"/>
              <a:t>Read 47:7-10.  What does Jacob do twice in this passage, and how does it relate to God’s promises?*</a:t>
            </a:r>
          </a:p>
          <a:p>
            <a:r>
              <a:rPr lang="en-US" dirty="0"/>
              <a:t>How does Jacob respond to the question of his age?  What does that reveal about him?*</a:t>
            </a:r>
          </a:p>
          <a:p>
            <a:r>
              <a:rPr lang="en-US" dirty="0"/>
              <a:t>Joseph provides food to the people during the famine.  How does his family fare and how does that relate to the promises?*</a:t>
            </a:r>
          </a:p>
          <a:p>
            <a:endParaRPr lang="en-US" dirty="0"/>
          </a:p>
        </p:txBody>
      </p:sp>
    </p:spTree>
    <p:extLst>
      <p:ext uri="{BB962C8B-B14F-4D97-AF65-F5344CB8AC3E}">
        <p14:creationId xmlns:p14="http://schemas.microsoft.com/office/powerpoint/2010/main" val="1673596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p:txBody>
      </p:sp>
    </p:spTree>
    <p:extLst>
      <p:ext uri="{BB962C8B-B14F-4D97-AF65-F5344CB8AC3E}">
        <p14:creationId xmlns:p14="http://schemas.microsoft.com/office/powerpoint/2010/main" val="63620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a:p>
            <a:r>
              <a:rPr lang="en-US" dirty="0"/>
              <a:t>What does Jacob do in v5, and why is that significant?</a:t>
            </a:r>
          </a:p>
        </p:txBody>
      </p:sp>
    </p:spTree>
    <p:extLst>
      <p:ext uri="{BB962C8B-B14F-4D97-AF65-F5344CB8AC3E}">
        <p14:creationId xmlns:p14="http://schemas.microsoft.com/office/powerpoint/2010/main" val="3661748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a:p>
            <a:r>
              <a:rPr lang="en-US" dirty="0"/>
              <a:t>What does Jacob do in v5, and why is that significant?</a:t>
            </a:r>
          </a:p>
          <a:p>
            <a:r>
              <a:rPr lang="en-US" dirty="0"/>
              <a:t>What is significant about the way Jacob blesses Ephraim and Manasseh in v13-14, 17-20?  Where have we seen this before?</a:t>
            </a:r>
          </a:p>
        </p:txBody>
      </p:sp>
    </p:spTree>
    <p:extLst>
      <p:ext uri="{BB962C8B-B14F-4D97-AF65-F5344CB8AC3E}">
        <p14:creationId xmlns:p14="http://schemas.microsoft.com/office/powerpoint/2010/main" val="3292169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a:p>
            <a:r>
              <a:rPr lang="en-US" dirty="0"/>
              <a:t>What does Jacob do in v5, and why is that significant?</a:t>
            </a:r>
          </a:p>
          <a:p>
            <a:r>
              <a:rPr lang="en-US" dirty="0"/>
              <a:t>What is significant about the way Jacob blesses Ephraim and Manasseh in v13-14, 17-20?  Where have we seen this before?</a:t>
            </a:r>
          </a:p>
          <a:p>
            <a:r>
              <a:rPr lang="en-US" dirty="0"/>
              <a:t>What does Jacob recognize about God in his blessing (v15-16)?*</a:t>
            </a:r>
          </a:p>
        </p:txBody>
      </p:sp>
    </p:spTree>
    <p:extLst>
      <p:ext uri="{BB962C8B-B14F-4D97-AF65-F5344CB8AC3E}">
        <p14:creationId xmlns:p14="http://schemas.microsoft.com/office/powerpoint/2010/main" val="4092203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a:p>
            <a:r>
              <a:rPr lang="en-US" dirty="0"/>
              <a:t>What does Jacob do in v5, and why is that significant?</a:t>
            </a:r>
          </a:p>
          <a:p>
            <a:r>
              <a:rPr lang="en-US" dirty="0"/>
              <a:t>What is significant about the way Jacob blesses Ephraim and Manasseh in v13-14, 17-20?  Where have we seen this before?</a:t>
            </a:r>
          </a:p>
          <a:p>
            <a:r>
              <a:rPr lang="en-US" dirty="0"/>
              <a:t>What does Jacob recognize about God in his blessing (v15-16)?*</a:t>
            </a:r>
          </a:p>
          <a:p>
            <a:r>
              <a:rPr lang="en-US" dirty="0"/>
              <a:t>What does this tell us about Jacob?*</a:t>
            </a:r>
          </a:p>
        </p:txBody>
      </p:sp>
    </p:spTree>
    <p:extLst>
      <p:ext uri="{BB962C8B-B14F-4D97-AF65-F5344CB8AC3E}">
        <p14:creationId xmlns:p14="http://schemas.microsoft.com/office/powerpoint/2010/main" val="320433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48</a:t>
            </a:r>
          </a:p>
        </p:txBody>
      </p:sp>
      <p:sp>
        <p:nvSpPr>
          <p:cNvPr id="3" name="Content Placeholder 2"/>
          <p:cNvSpPr>
            <a:spLocks noGrp="1"/>
          </p:cNvSpPr>
          <p:nvPr>
            <p:ph idx="1"/>
          </p:nvPr>
        </p:nvSpPr>
        <p:spPr/>
        <p:txBody>
          <a:bodyPr/>
          <a:lstStyle/>
          <a:p>
            <a:r>
              <a:rPr lang="en-US" dirty="0"/>
              <a:t>What promises does Jacob recall in v3-4?*</a:t>
            </a:r>
          </a:p>
          <a:p>
            <a:r>
              <a:rPr lang="en-US" dirty="0"/>
              <a:t>What does Jacob do in v5, and why is that significant?</a:t>
            </a:r>
          </a:p>
          <a:p>
            <a:r>
              <a:rPr lang="en-US" dirty="0"/>
              <a:t>What is significant about the way Jacob blesses Ephraim and Manasseh in v13-14, 17-20?  Where have we seen this before?</a:t>
            </a:r>
          </a:p>
          <a:p>
            <a:r>
              <a:rPr lang="en-US" dirty="0"/>
              <a:t>What does Jacob recognize about God in his blessing (v15-16)?*</a:t>
            </a:r>
          </a:p>
          <a:p>
            <a:r>
              <a:rPr lang="en-US" dirty="0"/>
              <a:t>What does this tell us about Jacob?*</a:t>
            </a:r>
          </a:p>
          <a:p>
            <a:r>
              <a:rPr lang="en-US" dirty="0"/>
              <a:t>What promises of God does Jacob share with Joseph in v21?*</a:t>
            </a:r>
          </a:p>
        </p:txBody>
      </p:sp>
    </p:spTree>
    <p:extLst>
      <p:ext uri="{BB962C8B-B14F-4D97-AF65-F5344CB8AC3E}">
        <p14:creationId xmlns:p14="http://schemas.microsoft.com/office/powerpoint/2010/main" val="282500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Jacob gathers his sons to receive his blessings.</a:t>
            </a:r>
          </a:p>
        </p:txBody>
      </p:sp>
    </p:spTree>
    <p:extLst>
      <p:ext uri="{BB962C8B-B14F-4D97-AF65-F5344CB8AC3E}">
        <p14:creationId xmlns:p14="http://schemas.microsoft.com/office/powerpoint/2010/main" val="3309179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Jacob gathers his sons to receive his blessings.</a:t>
            </a:r>
          </a:p>
          <a:p>
            <a:r>
              <a:rPr lang="en-US" dirty="0"/>
              <a:t>What does he say about Reuben, and why?</a:t>
            </a:r>
          </a:p>
        </p:txBody>
      </p:sp>
    </p:spTree>
    <p:extLst>
      <p:ext uri="{BB962C8B-B14F-4D97-AF65-F5344CB8AC3E}">
        <p14:creationId xmlns:p14="http://schemas.microsoft.com/office/powerpoint/2010/main" val="913875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Jacob gathers his sons to receive his blessings.</a:t>
            </a:r>
          </a:p>
          <a:p>
            <a:r>
              <a:rPr lang="en-US" dirty="0"/>
              <a:t>What does he say about Reuben, and why?</a:t>
            </a:r>
          </a:p>
          <a:p>
            <a:r>
              <a:rPr lang="en-US" dirty="0"/>
              <a:t>What does he say about Simeon and Levi, and why?  How does this come to pass?</a:t>
            </a:r>
          </a:p>
        </p:txBody>
      </p:sp>
    </p:spTree>
    <p:extLst>
      <p:ext uri="{BB962C8B-B14F-4D97-AF65-F5344CB8AC3E}">
        <p14:creationId xmlns:p14="http://schemas.microsoft.com/office/powerpoint/2010/main" val="1555853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Jacob gathers his sons to receive his blessings.</a:t>
            </a:r>
          </a:p>
          <a:p>
            <a:r>
              <a:rPr lang="en-US" dirty="0"/>
              <a:t>What does he say about Reuben, and why?</a:t>
            </a:r>
          </a:p>
          <a:p>
            <a:r>
              <a:rPr lang="en-US" dirty="0"/>
              <a:t>What does he say about Simeon and Levi, and why?  How does this come to pass?</a:t>
            </a:r>
          </a:p>
          <a:p>
            <a:r>
              <a:rPr lang="en-US" dirty="0"/>
              <a:t>What should we learn from these first three “blessings”?</a:t>
            </a:r>
          </a:p>
        </p:txBody>
      </p:sp>
    </p:spTree>
    <p:extLst>
      <p:ext uri="{BB962C8B-B14F-4D97-AF65-F5344CB8AC3E}">
        <p14:creationId xmlns:p14="http://schemas.microsoft.com/office/powerpoint/2010/main" val="111412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Judah and Joseph have been the focus of these last chapters, and they take prominence in Jacob’s blessings as well. </a:t>
            </a:r>
          </a:p>
        </p:txBody>
      </p:sp>
    </p:spTree>
    <p:extLst>
      <p:ext uri="{BB962C8B-B14F-4D97-AF65-F5344CB8AC3E}">
        <p14:creationId xmlns:p14="http://schemas.microsoft.com/office/powerpoint/2010/main" val="3101662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Judah and Joseph have been the focus of these last chapters, and they take prominence in Jacob’s blessings as well. </a:t>
            </a:r>
          </a:p>
          <a:p>
            <a:r>
              <a:rPr lang="en-US" dirty="0"/>
              <a:t>What does Jacob do in v8 regarding Judah and his brothers?  </a:t>
            </a:r>
          </a:p>
        </p:txBody>
      </p:sp>
    </p:spTree>
    <p:extLst>
      <p:ext uri="{BB962C8B-B14F-4D97-AF65-F5344CB8AC3E}">
        <p14:creationId xmlns:p14="http://schemas.microsoft.com/office/powerpoint/2010/main" val="1682335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Judah and Joseph have been the focus of these last chapters, and they take prominence in Jacob’s blessings as well. </a:t>
            </a:r>
          </a:p>
          <a:p>
            <a:r>
              <a:rPr lang="en-US" dirty="0"/>
              <a:t>What does Jacob do in v8 regarding Judah and his brothers?  </a:t>
            </a:r>
          </a:p>
          <a:p>
            <a:r>
              <a:rPr lang="en-US" dirty="0"/>
              <a:t>What more does he say in v9-10 that relates to the promises?*</a:t>
            </a:r>
          </a:p>
        </p:txBody>
      </p:sp>
    </p:spTree>
    <p:extLst>
      <p:ext uri="{BB962C8B-B14F-4D97-AF65-F5344CB8AC3E}">
        <p14:creationId xmlns:p14="http://schemas.microsoft.com/office/powerpoint/2010/main" val="230503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Judah and Joseph have been the focus of these last chapters, and they take prominence in Jacob’s blessings as well. </a:t>
            </a:r>
          </a:p>
          <a:p>
            <a:r>
              <a:rPr lang="en-US" dirty="0"/>
              <a:t>What does Jacob do in v8 regarding Judah and his brothers?  </a:t>
            </a:r>
          </a:p>
          <a:p>
            <a:r>
              <a:rPr lang="en-US" dirty="0"/>
              <a:t>What more does he say in v9-10 that relates to the promises?*</a:t>
            </a:r>
          </a:p>
          <a:p>
            <a:r>
              <a:rPr lang="en-US" dirty="0"/>
              <a:t>How does this blessing point forward to Jesus?</a:t>
            </a:r>
          </a:p>
        </p:txBody>
      </p:sp>
    </p:spTree>
    <p:extLst>
      <p:ext uri="{BB962C8B-B14F-4D97-AF65-F5344CB8AC3E}">
        <p14:creationId xmlns:p14="http://schemas.microsoft.com/office/powerpoint/2010/main" val="629939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The rest of the brothers receive brief and often obscure blessings, before we get to Joseph.</a:t>
            </a:r>
          </a:p>
          <a:p>
            <a:endParaRPr lang="en-US" dirty="0"/>
          </a:p>
          <a:p>
            <a:endParaRPr lang="en-US" dirty="0"/>
          </a:p>
        </p:txBody>
      </p:sp>
    </p:spTree>
    <p:extLst>
      <p:ext uri="{BB962C8B-B14F-4D97-AF65-F5344CB8AC3E}">
        <p14:creationId xmlns:p14="http://schemas.microsoft.com/office/powerpoint/2010/main" val="2721535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The rest of the brothers receive brief and often obscure blessings, before we get to Joseph.</a:t>
            </a:r>
          </a:p>
          <a:p>
            <a:r>
              <a:rPr lang="en-US" dirty="0"/>
              <a:t>Jacob proclaims bountiful blessings on Joseph (v22-26).  How do these blessings relate to God’s promises?*</a:t>
            </a:r>
          </a:p>
          <a:p>
            <a:endParaRPr lang="en-US" dirty="0"/>
          </a:p>
          <a:p>
            <a:endParaRPr lang="en-US" dirty="0"/>
          </a:p>
        </p:txBody>
      </p:sp>
    </p:spTree>
    <p:extLst>
      <p:ext uri="{BB962C8B-B14F-4D97-AF65-F5344CB8AC3E}">
        <p14:creationId xmlns:p14="http://schemas.microsoft.com/office/powerpoint/2010/main" val="512529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The rest of the brothers receive brief and often obscure blessings, before we get to Joseph.</a:t>
            </a:r>
          </a:p>
          <a:p>
            <a:r>
              <a:rPr lang="en-US" dirty="0"/>
              <a:t>Jacob proclaims bountiful blessings on Joseph (v22-26).  How do these blessings relate to God’s promises?*</a:t>
            </a:r>
          </a:p>
          <a:p>
            <a:r>
              <a:rPr lang="en-US" dirty="0"/>
              <a:t>It is here that Jacob mentions God – and repeatedly.  What names does he use of God?*</a:t>
            </a:r>
          </a:p>
          <a:p>
            <a:endParaRPr lang="en-US" dirty="0"/>
          </a:p>
          <a:p>
            <a:endParaRPr lang="en-US" dirty="0"/>
          </a:p>
        </p:txBody>
      </p:sp>
    </p:spTree>
    <p:extLst>
      <p:ext uri="{BB962C8B-B14F-4D97-AF65-F5344CB8AC3E}">
        <p14:creationId xmlns:p14="http://schemas.microsoft.com/office/powerpoint/2010/main" val="2022120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The rest of the brothers receive brief and often obscure blessings, before we get to Joseph.</a:t>
            </a:r>
          </a:p>
          <a:p>
            <a:r>
              <a:rPr lang="en-US" dirty="0"/>
              <a:t>Jacob proclaims bountiful blessings on Joseph (v22-26).  How do these blessings relate to God’s promises?*</a:t>
            </a:r>
          </a:p>
          <a:p>
            <a:r>
              <a:rPr lang="en-US" dirty="0"/>
              <a:t>It is here that Jacob mentions God – and repeatedly.  What names does he use of God?*</a:t>
            </a:r>
          </a:p>
          <a:p>
            <a:r>
              <a:rPr lang="en-US" dirty="0"/>
              <a:t>What does this tell us about Jacob?*  </a:t>
            </a:r>
          </a:p>
          <a:p>
            <a:endParaRPr lang="en-US" dirty="0"/>
          </a:p>
          <a:p>
            <a:endParaRPr lang="en-US" dirty="0"/>
          </a:p>
        </p:txBody>
      </p:sp>
    </p:spTree>
    <p:extLst>
      <p:ext uri="{BB962C8B-B14F-4D97-AF65-F5344CB8AC3E}">
        <p14:creationId xmlns:p14="http://schemas.microsoft.com/office/powerpoint/2010/main" val="4198727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a:t>
            </a:r>
          </a:p>
        </p:txBody>
      </p:sp>
      <p:sp>
        <p:nvSpPr>
          <p:cNvPr id="3" name="Content Placeholder 2"/>
          <p:cNvSpPr>
            <a:spLocks noGrp="1"/>
          </p:cNvSpPr>
          <p:nvPr>
            <p:ph idx="1"/>
          </p:nvPr>
        </p:nvSpPr>
        <p:spPr/>
        <p:txBody>
          <a:bodyPr/>
          <a:lstStyle/>
          <a:p>
            <a:r>
              <a:rPr lang="en-US" dirty="0"/>
              <a:t>The rest of the brothers receive brief and often obscure blessings, before we get to Joseph.</a:t>
            </a:r>
          </a:p>
          <a:p>
            <a:r>
              <a:rPr lang="en-US" dirty="0"/>
              <a:t>Jacob proclaims bountiful blessings on Joseph (v22-26).  How do these blessings relate to God’s promises?*</a:t>
            </a:r>
          </a:p>
          <a:p>
            <a:r>
              <a:rPr lang="en-US" dirty="0"/>
              <a:t>It is here that Jacob mentions God – and repeatedly.  What names does he use of God?*</a:t>
            </a:r>
          </a:p>
          <a:p>
            <a:r>
              <a:rPr lang="en-US" dirty="0"/>
              <a:t>What does this tell us about Jacob?*  </a:t>
            </a:r>
          </a:p>
          <a:p>
            <a:r>
              <a:rPr lang="en-US" dirty="0"/>
              <a:t>What applications do these names of God have for us?</a:t>
            </a:r>
          </a:p>
          <a:p>
            <a:endParaRPr lang="en-US" dirty="0"/>
          </a:p>
          <a:p>
            <a:endParaRPr lang="en-US" dirty="0"/>
          </a:p>
        </p:txBody>
      </p:sp>
    </p:spTree>
    <p:extLst>
      <p:ext uri="{BB962C8B-B14F-4D97-AF65-F5344CB8AC3E}">
        <p14:creationId xmlns:p14="http://schemas.microsoft.com/office/powerpoint/2010/main" val="1279098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Jacob dies, and his family buries him in Canaan. </a:t>
            </a:r>
          </a:p>
        </p:txBody>
      </p:sp>
    </p:spTree>
    <p:extLst>
      <p:ext uri="{BB962C8B-B14F-4D97-AF65-F5344CB8AC3E}">
        <p14:creationId xmlns:p14="http://schemas.microsoft.com/office/powerpoint/2010/main" val="1800036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Jacob dies, and his family buries him in Canaan. </a:t>
            </a:r>
          </a:p>
          <a:p>
            <a:r>
              <a:rPr lang="en-US" dirty="0"/>
              <a:t>How would you summarize Jacob’s life? </a:t>
            </a:r>
          </a:p>
        </p:txBody>
      </p:sp>
    </p:spTree>
    <p:extLst>
      <p:ext uri="{BB962C8B-B14F-4D97-AF65-F5344CB8AC3E}">
        <p14:creationId xmlns:p14="http://schemas.microsoft.com/office/powerpoint/2010/main" val="2196406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49-50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Jacob dies, and his family buries him in Canaan. </a:t>
            </a:r>
          </a:p>
          <a:p>
            <a:r>
              <a:rPr lang="en-US" dirty="0"/>
              <a:t>How would you summarize Jacob’s life? </a:t>
            </a:r>
          </a:p>
          <a:p>
            <a:r>
              <a:rPr lang="en-US" dirty="0"/>
              <a:t>How does his life relate to our lives?</a:t>
            </a:r>
          </a:p>
        </p:txBody>
      </p:sp>
    </p:spTree>
    <p:extLst>
      <p:ext uri="{BB962C8B-B14F-4D97-AF65-F5344CB8AC3E}">
        <p14:creationId xmlns:p14="http://schemas.microsoft.com/office/powerpoint/2010/main" val="1203439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Now Joseph’s brothers fear his vengeance.  Read v20-21.  What do we again see about God, and why is this so important?*</a:t>
            </a:r>
          </a:p>
        </p:txBody>
      </p:sp>
    </p:spTree>
    <p:extLst>
      <p:ext uri="{BB962C8B-B14F-4D97-AF65-F5344CB8AC3E}">
        <p14:creationId xmlns:p14="http://schemas.microsoft.com/office/powerpoint/2010/main" val="1308467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Now Joseph’s brothers fear his vengeance.  Read v20-21.  What do we again see about God, and why is this so important?*</a:t>
            </a:r>
          </a:p>
          <a:p>
            <a:r>
              <a:rPr lang="en-US" dirty="0"/>
              <a:t>How do we see Joseph’s humility?  Joseph’s faith?</a:t>
            </a:r>
          </a:p>
        </p:txBody>
      </p:sp>
    </p:spTree>
    <p:extLst>
      <p:ext uri="{BB962C8B-B14F-4D97-AF65-F5344CB8AC3E}">
        <p14:creationId xmlns:p14="http://schemas.microsoft.com/office/powerpoint/2010/main" val="1237902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Now Joseph’s brothers fear his vengeance.  Read v20-21.  What do we again see about God, and why is this so important?*</a:t>
            </a:r>
          </a:p>
          <a:p>
            <a:r>
              <a:rPr lang="en-US" dirty="0"/>
              <a:t>How do we see Joseph’s humility?  Joseph’s faith?</a:t>
            </a:r>
          </a:p>
          <a:p>
            <a:r>
              <a:rPr lang="en-US" dirty="0"/>
              <a:t>What does Joseph’s humble faith in God’s sovereignty lead Joseph to do?</a:t>
            </a:r>
          </a:p>
        </p:txBody>
      </p:sp>
    </p:spTree>
    <p:extLst>
      <p:ext uri="{BB962C8B-B14F-4D97-AF65-F5344CB8AC3E}">
        <p14:creationId xmlns:p14="http://schemas.microsoft.com/office/powerpoint/2010/main" val="1374013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Now Joseph’s brothers fear his vengeance.  Read v20-21.  What do we again see about God, and why is this so important?*</a:t>
            </a:r>
          </a:p>
          <a:p>
            <a:r>
              <a:rPr lang="en-US" dirty="0"/>
              <a:t>How do we see Joseph’s humility?  Joseph’s faith?</a:t>
            </a:r>
          </a:p>
          <a:p>
            <a:r>
              <a:rPr lang="en-US" dirty="0"/>
              <a:t>What does Joseph’s humble faith in God’s sovereignty lead Joseph to do?</a:t>
            </a:r>
          </a:p>
          <a:p>
            <a:r>
              <a:rPr lang="en-US" dirty="0"/>
              <a:t>How do we need to apply this to our lives?</a:t>
            </a:r>
          </a:p>
        </p:txBody>
      </p:sp>
    </p:spTree>
    <p:extLst>
      <p:ext uri="{BB962C8B-B14F-4D97-AF65-F5344CB8AC3E}">
        <p14:creationId xmlns:p14="http://schemas.microsoft.com/office/powerpoint/2010/main" val="1472403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50</a:t>
            </a:r>
          </a:p>
        </p:txBody>
      </p:sp>
      <p:sp>
        <p:nvSpPr>
          <p:cNvPr id="3" name="Content Placeholder 2"/>
          <p:cNvSpPr>
            <a:spLocks noGrp="1"/>
          </p:cNvSpPr>
          <p:nvPr>
            <p:ph idx="1"/>
          </p:nvPr>
        </p:nvSpPr>
        <p:spPr>
          <a:xfrm>
            <a:off x="680321" y="2336873"/>
            <a:ext cx="9613861" cy="4141200"/>
          </a:xfrm>
        </p:spPr>
        <p:txBody>
          <a:bodyPr>
            <a:normAutofit/>
          </a:bodyPr>
          <a:lstStyle/>
          <a:p>
            <a:r>
              <a:rPr lang="en-US" dirty="0"/>
              <a:t>Now Joseph’s brothers fear his vengeance.  Read v20-21.  What do we again see about God, and why is this so important?*</a:t>
            </a:r>
          </a:p>
          <a:p>
            <a:r>
              <a:rPr lang="en-US" dirty="0"/>
              <a:t>How do we see Joseph’s humility?  Joseph’s faith?</a:t>
            </a:r>
          </a:p>
          <a:p>
            <a:r>
              <a:rPr lang="en-US" dirty="0"/>
              <a:t>What does Joseph’s humble faith in God’s sovereignty lead Joseph to do?</a:t>
            </a:r>
          </a:p>
          <a:p>
            <a:r>
              <a:rPr lang="en-US" dirty="0"/>
              <a:t>How do we need to apply this to our lives?</a:t>
            </a:r>
          </a:p>
          <a:p>
            <a:r>
              <a:rPr lang="en-US" dirty="0"/>
              <a:t>Genesis concludes with the death and burial of Joseph </a:t>
            </a:r>
            <a:r>
              <a:rPr lang="en-US" u="sng" dirty="0"/>
              <a:t>in Egypt</a:t>
            </a:r>
            <a:r>
              <a:rPr lang="en-US" dirty="0"/>
              <a:t>.</a:t>
            </a:r>
          </a:p>
        </p:txBody>
      </p:sp>
    </p:spTree>
    <p:extLst>
      <p:ext uri="{BB962C8B-B14F-4D97-AF65-F5344CB8AC3E}">
        <p14:creationId xmlns:p14="http://schemas.microsoft.com/office/powerpoint/2010/main" val="368911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680321" y="2336873"/>
            <a:ext cx="9613861" cy="4051048"/>
          </a:xfrm>
        </p:spPr>
        <p:txBody>
          <a:bodyPr/>
          <a:lstStyle/>
          <a:p>
            <a:r>
              <a:rPr lang="en-US" dirty="0"/>
              <a:t>God is the Mighty One of Jacob, the Stone of Israel, the Almighty, our Shepherd, the Sovereign One in whom we can humbly trust.</a:t>
            </a:r>
          </a:p>
        </p:txBody>
      </p:sp>
    </p:spTree>
    <p:extLst>
      <p:ext uri="{BB962C8B-B14F-4D97-AF65-F5344CB8AC3E}">
        <p14:creationId xmlns:p14="http://schemas.microsoft.com/office/powerpoint/2010/main" val="1059131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680321" y="2336873"/>
            <a:ext cx="9613861" cy="4051048"/>
          </a:xfrm>
        </p:spPr>
        <p:txBody>
          <a:bodyPr/>
          <a:lstStyle/>
          <a:p>
            <a:r>
              <a:rPr lang="en-US" dirty="0"/>
              <a:t>God is the Mighty One of Jacob, the Stone of Israel, the Almighty, our Shepherd, the Sovereign One in whom we can humbly trust.</a:t>
            </a:r>
          </a:p>
          <a:p>
            <a:r>
              <a:rPr lang="en-US" dirty="0"/>
              <a:t>Jacob struggles with grief and bitterness, but clings to his faith in God as his Shepherd and Mighty Redeemer.</a:t>
            </a:r>
          </a:p>
        </p:txBody>
      </p:sp>
    </p:spTree>
    <p:extLst>
      <p:ext uri="{BB962C8B-B14F-4D97-AF65-F5344CB8AC3E}">
        <p14:creationId xmlns:p14="http://schemas.microsoft.com/office/powerpoint/2010/main" val="1429080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680321" y="2336873"/>
            <a:ext cx="9613861" cy="4051048"/>
          </a:xfrm>
        </p:spPr>
        <p:txBody>
          <a:bodyPr/>
          <a:lstStyle/>
          <a:p>
            <a:r>
              <a:rPr lang="en-US" dirty="0"/>
              <a:t>God is the Mighty One of Jacob, the Stone of Israel, the Almighty, our Shepherd, the Sovereign One in whom we can humbly trust.</a:t>
            </a:r>
          </a:p>
          <a:p>
            <a:r>
              <a:rPr lang="en-US" dirty="0"/>
              <a:t>Jacob struggles with grief and bitterness, but clings to his faith in God as his Shepherd and Mighty Redeemer.</a:t>
            </a:r>
          </a:p>
          <a:p>
            <a:r>
              <a:rPr lang="en-US" dirty="0"/>
              <a:t>God’s promises have begun to find their fulfillment…, and anticipate much of the rest of the Old Testament…, and finally point forward to Jesus….</a:t>
            </a:r>
          </a:p>
        </p:txBody>
      </p:sp>
    </p:spTree>
    <p:extLst>
      <p:ext uri="{BB962C8B-B14F-4D97-AF65-F5344CB8AC3E}">
        <p14:creationId xmlns:p14="http://schemas.microsoft.com/office/powerpoint/2010/main" val="1012669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680321" y="2336873"/>
            <a:ext cx="9613861" cy="4051048"/>
          </a:xfrm>
        </p:spPr>
        <p:txBody>
          <a:bodyPr/>
          <a:lstStyle/>
          <a:p>
            <a:r>
              <a:rPr lang="en-US" dirty="0"/>
              <a:t>God is the Mighty One of Jacob, the Stone of Israel, the Almighty, our Shepherd, the Sovereign One in whom we can humbly trust.</a:t>
            </a:r>
          </a:p>
          <a:p>
            <a:r>
              <a:rPr lang="en-US" dirty="0"/>
              <a:t>Jacob struggles with grief and bitterness, but clings to his faith in God as his Shepherd and Mighty Redeemer.</a:t>
            </a:r>
          </a:p>
          <a:p>
            <a:r>
              <a:rPr lang="en-US" dirty="0"/>
              <a:t>God’s promises have begun to find their fulfillment…, and anticipate much of the rest of the Old Testament…, and finally point forward to Jesus….</a:t>
            </a:r>
          </a:p>
          <a:p>
            <a:r>
              <a:rPr lang="en-US" dirty="0"/>
              <a:t>As his people, we must remember that He is also with us to help us and keep us and protect us as we wait for His coming when all promises of the Abrahamic Covenant will finally be fulfilled.</a:t>
            </a:r>
          </a:p>
        </p:txBody>
      </p:sp>
    </p:spTree>
    <p:extLst>
      <p:ext uri="{BB962C8B-B14F-4D97-AF65-F5344CB8AC3E}">
        <p14:creationId xmlns:p14="http://schemas.microsoft.com/office/powerpoint/2010/main" val="3304796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D3BD18-E57C-597A-6C9A-DCF671710B94}"/>
              </a:ext>
            </a:extLst>
          </p:cNvPr>
          <p:cNvSpPr txBox="1"/>
          <p:nvPr/>
        </p:nvSpPr>
        <p:spPr>
          <a:xfrm>
            <a:off x="5505061" y="3429000"/>
            <a:ext cx="391454"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E22D9B83-47C4-3E1C-F203-29893BF5C0F4}"/>
              </a:ext>
            </a:extLst>
          </p:cNvPr>
          <p:cNvSpPr txBox="1"/>
          <p:nvPr/>
        </p:nvSpPr>
        <p:spPr>
          <a:xfrm>
            <a:off x="4945224" y="3429000"/>
            <a:ext cx="391454" cy="369332"/>
          </a:xfrm>
          <a:prstGeom prst="rect">
            <a:avLst/>
          </a:prstGeom>
          <a:noFill/>
        </p:spPr>
        <p:txBody>
          <a:bodyPr wrap="none" rtlCol="0">
            <a:spAutoFit/>
          </a:bodyPr>
          <a:lstStyle/>
          <a:p>
            <a:r>
              <a:rPr lang="en-US" dirty="0"/>
              <a:t>   </a:t>
            </a:r>
          </a:p>
        </p:txBody>
      </p:sp>
      <p:sp>
        <p:nvSpPr>
          <p:cNvPr id="7" name="TextBox 6">
            <a:extLst>
              <a:ext uri="{FF2B5EF4-FFF2-40B4-BE49-F238E27FC236}">
                <a16:creationId xmlns:a16="http://schemas.microsoft.com/office/drawing/2014/main" id="{BDE461C0-6F44-458B-5845-808D5AA3CCED}"/>
              </a:ext>
            </a:extLst>
          </p:cNvPr>
          <p:cNvSpPr txBox="1"/>
          <p:nvPr/>
        </p:nvSpPr>
        <p:spPr>
          <a:xfrm>
            <a:off x="2864497" y="3152001"/>
            <a:ext cx="6697731" cy="646331"/>
          </a:xfrm>
          <a:prstGeom prst="rect">
            <a:avLst/>
          </a:prstGeom>
          <a:noFill/>
        </p:spPr>
        <p:txBody>
          <a:bodyPr wrap="none" rtlCol="0">
            <a:spAutoFit/>
          </a:bodyPr>
          <a:lstStyle/>
          <a:p>
            <a:pPr algn="ctr"/>
            <a:r>
              <a:rPr lang="en-US" dirty="0"/>
              <a:t>© 2025 Brian J. Mikul. All rights reserved.  Used by permission.</a:t>
            </a:r>
          </a:p>
          <a:p>
            <a:pPr algn="ctr"/>
            <a:r>
              <a:rPr lang="en-US" dirty="0"/>
              <a:t>Please visit brianjmikul.com for more studies.</a:t>
            </a:r>
          </a:p>
        </p:txBody>
      </p:sp>
    </p:spTree>
    <p:extLst>
      <p:ext uri="{BB962C8B-B14F-4D97-AF65-F5344CB8AC3E}">
        <p14:creationId xmlns:p14="http://schemas.microsoft.com/office/powerpoint/2010/main" val="21997352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103</TotalTime>
  <Words>1910</Words>
  <Application>Microsoft Office PowerPoint</Application>
  <PresentationFormat>Widescreen</PresentationFormat>
  <Paragraphs>164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Trebuchet MS</vt:lpstr>
      <vt:lpstr>Berlin</vt:lpstr>
      <vt:lpstr>Jacob and God’s Promises</vt:lpstr>
      <vt:lpstr>God’s Promises</vt:lpstr>
      <vt:lpstr>God’s Promises</vt:lpstr>
      <vt:lpstr>God’s Promises</vt:lpstr>
      <vt:lpstr>Jacob</vt:lpstr>
      <vt:lpstr>Genesis 46-47</vt:lpstr>
      <vt:lpstr>Genesis 46-47</vt:lpstr>
      <vt:lpstr>Genesis 46-47</vt:lpstr>
      <vt:lpstr>Genesis 46-47</vt:lpstr>
      <vt:lpstr>Genesis 46-47</vt:lpstr>
      <vt:lpstr>Genesis 48</vt:lpstr>
      <vt:lpstr>Genesis 48</vt:lpstr>
      <vt:lpstr>Genesis 48</vt:lpstr>
      <vt:lpstr>Genesis 48</vt:lpstr>
      <vt:lpstr>Genesis 48</vt:lpstr>
      <vt:lpstr>Genesis 48</vt:lpstr>
      <vt:lpstr>Genesis 49</vt:lpstr>
      <vt:lpstr>Genesis 49</vt:lpstr>
      <vt:lpstr>Genesis 49</vt:lpstr>
      <vt:lpstr>Genesis 49</vt:lpstr>
      <vt:lpstr>Genesis 49</vt:lpstr>
      <vt:lpstr>Genesis 49</vt:lpstr>
      <vt:lpstr>Genesis 49</vt:lpstr>
      <vt:lpstr>Genesis 49</vt:lpstr>
      <vt:lpstr>Genesis 49</vt:lpstr>
      <vt:lpstr>Genesis 49</vt:lpstr>
      <vt:lpstr>Genesis 49</vt:lpstr>
      <vt:lpstr>Genesis 49</vt:lpstr>
      <vt:lpstr>Genesis 49</vt:lpstr>
      <vt:lpstr>Genesis 49-50</vt:lpstr>
      <vt:lpstr>Genesis 49-50</vt:lpstr>
      <vt:lpstr>Genesis 49-50</vt:lpstr>
      <vt:lpstr>Genesis 50</vt:lpstr>
      <vt:lpstr>Genesis 50</vt:lpstr>
      <vt:lpstr>Genesis 50</vt:lpstr>
      <vt:lpstr>Genesis 50</vt:lpstr>
      <vt:lpstr>Genesis 50</vt:lpstr>
      <vt:lpstr>Conclusion</vt:lpstr>
      <vt:lpstr>Conclusion</vt:lpstr>
      <vt:lpstr>Conclusion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Mikul</dc:creator>
  <cp:lastModifiedBy>Brian Mikul</cp:lastModifiedBy>
  <cp:revision>13</cp:revision>
  <dcterms:created xsi:type="dcterms:W3CDTF">2021-12-01T14:39:35Z</dcterms:created>
  <dcterms:modified xsi:type="dcterms:W3CDTF">2025-07-14T23:59:57Z</dcterms:modified>
</cp:coreProperties>
</file>