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6" r:id="rId7"/>
    <p:sldId id="267" r:id="rId8"/>
    <p:sldId id="268" r:id="rId9"/>
    <p:sldId id="269" r:id="rId10"/>
    <p:sldId id="260" r:id="rId11"/>
    <p:sldId id="270" r:id="rId12"/>
    <p:sldId id="271" r:id="rId13"/>
    <p:sldId id="272" r:id="rId14"/>
    <p:sldId id="273" r:id="rId15"/>
    <p:sldId id="274" r:id="rId16"/>
    <p:sldId id="275" r:id="rId17"/>
    <p:sldId id="262" r:id="rId18"/>
    <p:sldId id="276" r:id="rId19"/>
    <p:sldId id="277" r:id="rId20"/>
    <p:sldId id="278" r:id="rId21"/>
    <p:sldId id="279" r:id="rId22"/>
    <p:sldId id="280" r:id="rId23"/>
    <p:sldId id="281" r:id="rId24"/>
    <p:sldId id="263" r:id="rId25"/>
    <p:sldId id="282" r:id="rId26"/>
    <p:sldId id="283" r:id="rId27"/>
    <p:sldId id="284" r:id="rId28"/>
    <p:sldId id="285" r:id="rId29"/>
    <p:sldId id="264" r:id="rId30"/>
    <p:sldId id="286" r:id="rId31"/>
    <p:sldId id="287" r:id="rId32"/>
    <p:sldId id="288" r:id="rId33"/>
    <p:sldId id="289" r:id="rId34"/>
    <p:sldId id="29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12BF8-926D-4AFE-8C3F-D089C223A32E}" v="1" dt="2025-08-26T21:33:03.5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1A712BF8-926D-4AFE-8C3F-D089C223A32E}"/>
    <pc:docChg chg="custSel modSld">
      <pc:chgData name="Brian Mikul" userId="378ea6b818ca0114" providerId="LiveId" clId="{1A712BF8-926D-4AFE-8C3F-D089C223A32E}" dt="2025-08-26T21:33:10.293" v="26" actId="20577"/>
      <pc:docMkLst>
        <pc:docMk/>
      </pc:docMkLst>
      <pc:sldChg chg="addSp delSp modSp mod">
        <pc:chgData name="Brian Mikul" userId="378ea6b818ca0114" providerId="LiveId" clId="{1A712BF8-926D-4AFE-8C3F-D089C223A32E}" dt="2025-08-26T21:33:10.293" v="26" actId="20577"/>
        <pc:sldMkLst>
          <pc:docMk/>
          <pc:sldMk cId="1780955853" sldId="258"/>
        </pc:sldMkLst>
        <pc:spChg chg="add mod">
          <ac:chgData name="Brian Mikul" userId="378ea6b818ca0114" providerId="LiveId" clId="{1A712BF8-926D-4AFE-8C3F-D089C223A32E}" dt="2025-08-26T21:33:10.293" v="26" actId="20577"/>
          <ac:spMkLst>
            <pc:docMk/>
            <pc:sldMk cId="1780955853" sldId="258"/>
            <ac:spMk id="3" creationId="{BBEB8A5B-AE33-BD6E-DC0B-85C12A889890}"/>
          </ac:spMkLst>
        </pc:spChg>
        <pc:picChg chg="del">
          <ac:chgData name="Brian Mikul" userId="378ea6b818ca0114" providerId="LiveId" clId="{1A712BF8-926D-4AFE-8C3F-D089C223A32E}" dt="2025-08-26T21:32:56.305" v="0" actId="478"/>
          <ac:picMkLst>
            <pc:docMk/>
            <pc:sldMk cId="1780955853" sldId="258"/>
            <ac:picMk id="2"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68656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51446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2931953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84F517-8207-4F83-9B4A-0AD51B60611F}" type="datetimeFigureOut">
              <a:rPr lang="en-US" smtClean="0"/>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341101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84F517-8207-4F83-9B4A-0AD51B60611F}" type="datetimeFigureOut">
              <a:rPr lang="en-US" smtClean="0"/>
              <a:t>8/26/2025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2995692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84F517-8207-4F83-9B4A-0AD51B60611F}" type="datetimeFigureOut">
              <a:rPr lang="en-US" smtClean="0"/>
              <a:t>8/26/2025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1624831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84F517-8207-4F83-9B4A-0AD51B60611F}" type="datetimeFigureOut">
              <a:rPr lang="en-US" smtClean="0"/>
              <a:t>8/26/2025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338030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84F517-8207-4F83-9B4A-0AD51B60611F}" type="datetimeFigureOut">
              <a:rPr lang="en-US" smtClean="0"/>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126872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84F517-8207-4F83-9B4A-0AD51B60611F}" type="datetimeFigureOut">
              <a:rPr lang="en-US" smtClean="0"/>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105556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297343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71145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807254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34861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2590482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1786619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84F517-8207-4F83-9B4A-0AD51B60611F}" type="datetimeFigureOut">
              <a:rPr lang="en-US" smtClean="0"/>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49027-9E85-4377-8DD8-236C18876280}" type="slidenum">
              <a:rPr lang="en-US" smtClean="0"/>
              <a:t>‹#›</a:t>
            </a:fld>
            <a:endParaRPr lang="en-US"/>
          </a:p>
        </p:txBody>
      </p:sp>
    </p:spTree>
    <p:extLst>
      <p:ext uri="{BB962C8B-B14F-4D97-AF65-F5344CB8AC3E}">
        <p14:creationId xmlns:p14="http://schemas.microsoft.com/office/powerpoint/2010/main" val="214396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84F517-8207-4F83-9B4A-0AD51B60611F}" type="datetimeFigureOut">
              <a:rPr lang="en-US" smtClean="0"/>
              <a:t>8/26/2025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0849027-9E85-4377-8DD8-236C18876280}" type="slidenum">
              <a:rPr lang="en-US" smtClean="0"/>
              <a:t>‹#›</a:t>
            </a:fld>
            <a:endParaRPr lang="en-US"/>
          </a:p>
        </p:txBody>
      </p:sp>
    </p:spTree>
    <p:extLst>
      <p:ext uri="{BB962C8B-B14F-4D97-AF65-F5344CB8AC3E}">
        <p14:creationId xmlns:p14="http://schemas.microsoft.com/office/powerpoint/2010/main" val="2055409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Trust and Obey</a:t>
            </a:r>
          </a:p>
        </p:txBody>
      </p:sp>
      <p:sp>
        <p:nvSpPr>
          <p:cNvPr id="3" name="Subtitle 2"/>
          <p:cNvSpPr>
            <a:spLocks noGrp="1"/>
          </p:cNvSpPr>
          <p:nvPr>
            <p:ph type="subTitle" idx="1"/>
          </p:nvPr>
        </p:nvSpPr>
        <p:spPr/>
        <p:txBody>
          <a:bodyPr>
            <a:normAutofit/>
          </a:bodyPr>
          <a:lstStyle/>
          <a:p>
            <a:r>
              <a:rPr lang="en-US" sz="2400" dirty="0"/>
              <a:t>Exodus 16-20</a:t>
            </a:r>
          </a:p>
        </p:txBody>
      </p:sp>
    </p:spTree>
    <p:extLst>
      <p:ext uri="{BB962C8B-B14F-4D97-AF65-F5344CB8AC3E}">
        <p14:creationId xmlns:p14="http://schemas.microsoft.com/office/powerpoint/2010/main" val="316501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a:t>
            </a:r>
          </a:p>
        </p:txBody>
      </p:sp>
      <p:sp>
        <p:nvSpPr>
          <p:cNvPr id="3" name="Content Placeholder 2"/>
          <p:cNvSpPr>
            <a:spLocks noGrp="1"/>
          </p:cNvSpPr>
          <p:nvPr>
            <p:ph idx="1"/>
          </p:nvPr>
        </p:nvSpPr>
        <p:spPr/>
        <p:txBody>
          <a:bodyPr>
            <a:normAutofit/>
          </a:bodyPr>
          <a:lstStyle/>
          <a:p>
            <a:r>
              <a:rPr lang="en-US" sz="2400" dirty="0"/>
              <a:t>Israel has witnessed the great power of God as He sent the ten plagues upon Egypt and led the people out of Egypt through the Red Sea.  They have put their faith in the Lord and praised Him for His saving work in their lives.  Now they are traveling through the wilderness to Mt Sinai.</a:t>
            </a:r>
          </a:p>
        </p:txBody>
      </p:sp>
    </p:spTree>
    <p:extLst>
      <p:ext uri="{BB962C8B-B14F-4D97-AF65-F5344CB8AC3E}">
        <p14:creationId xmlns:p14="http://schemas.microsoft.com/office/powerpoint/2010/main" val="2757000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EB8A5B-AE33-BD6E-DC0B-85C12A889890}"/>
              </a:ext>
            </a:extLst>
          </p:cNvPr>
          <p:cNvSpPr txBox="1"/>
          <p:nvPr/>
        </p:nvSpPr>
        <p:spPr>
          <a:xfrm>
            <a:off x="4609322" y="3429000"/>
            <a:ext cx="2929072" cy="369332"/>
          </a:xfrm>
          <a:prstGeom prst="rect">
            <a:avLst/>
          </a:prstGeom>
          <a:noFill/>
        </p:spPr>
        <p:txBody>
          <a:bodyPr wrap="none" rtlCol="0">
            <a:spAutoFit/>
          </a:bodyPr>
          <a:lstStyle/>
          <a:p>
            <a:r>
              <a:rPr lang="en-US" dirty="0"/>
              <a:t>A map might be nice here.</a:t>
            </a:r>
          </a:p>
        </p:txBody>
      </p:sp>
    </p:spTree>
    <p:extLst>
      <p:ext uri="{BB962C8B-B14F-4D97-AF65-F5344CB8AC3E}">
        <p14:creationId xmlns:p14="http://schemas.microsoft.com/office/powerpoint/2010/main" val="1780955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p:txBody>
      </p:sp>
    </p:spTree>
    <p:extLst>
      <p:ext uri="{BB962C8B-B14F-4D97-AF65-F5344CB8AC3E}">
        <p14:creationId xmlns:p14="http://schemas.microsoft.com/office/powerpoint/2010/main" val="2198387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a:p>
            <a:r>
              <a:rPr lang="en-US" sz="2400" dirty="0"/>
              <a:t>After all that God had just done, are you surprised at their grumbling?  Why or why not?</a:t>
            </a:r>
          </a:p>
        </p:txBody>
      </p:sp>
    </p:spTree>
    <p:extLst>
      <p:ext uri="{BB962C8B-B14F-4D97-AF65-F5344CB8AC3E}">
        <p14:creationId xmlns:p14="http://schemas.microsoft.com/office/powerpoint/2010/main" val="119096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a:p>
            <a:r>
              <a:rPr lang="en-US" sz="2400" dirty="0"/>
              <a:t>After all that God had just done, are you surprised at their grumbling?  Why or why not?</a:t>
            </a:r>
          </a:p>
          <a:p>
            <a:r>
              <a:rPr lang="en-US" sz="2400" dirty="0"/>
              <a:t>Why do they grumble (see 16:12 &amp; 17:7)?</a:t>
            </a:r>
          </a:p>
        </p:txBody>
      </p:sp>
    </p:spTree>
    <p:extLst>
      <p:ext uri="{BB962C8B-B14F-4D97-AF65-F5344CB8AC3E}">
        <p14:creationId xmlns:p14="http://schemas.microsoft.com/office/powerpoint/2010/main" val="33579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a:p>
            <a:r>
              <a:rPr lang="en-US" sz="2400" dirty="0"/>
              <a:t>After all that God had just done, are you surprised at their grumbling?  Why or why not?</a:t>
            </a:r>
          </a:p>
          <a:p>
            <a:r>
              <a:rPr lang="en-US" sz="2400" dirty="0"/>
              <a:t>Why do they grumble (see 16:12 &amp; 17:7)?</a:t>
            </a:r>
          </a:p>
          <a:p>
            <a:r>
              <a:rPr lang="en-US" sz="2400" dirty="0"/>
              <a:t>Read Psalm 95:7-11.  What more does their grumbling reveal about them?</a:t>
            </a:r>
          </a:p>
        </p:txBody>
      </p:sp>
    </p:spTree>
    <p:extLst>
      <p:ext uri="{BB962C8B-B14F-4D97-AF65-F5344CB8AC3E}">
        <p14:creationId xmlns:p14="http://schemas.microsoft.com/office/powerpoint/2010/main" val="199299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a:p>
            <a:r>
              <a:rPr lang="en-US" sz="2400" dirty="0"/>
              <a:t>After all that God had just done, are you surprised at their grumbling?  Why or why not?</a:t>
            </a:r>
          </a:p>
          <a:p>
            <a:r>
              <a:rPr lang="en-US" sz="2400" dirty="0"/>
              <a:t>Why do they grumble (see 16:12 &amp; 17:7)?</a:t>
            </a:r>
          </a:p>
          <a:p>
            <a:r>
              <a:rPr lang="en-US" sz="2400" dirty="0"/>
              <a:t>Read Psalm 95:7-11.  What more does their grumbling reveal about them?</a:t>
            </a:r>
          </a:p>
          <a:p>
            <a:r>
              <a:rPr lang="en-US" sz="2400" dirty="0"/>
              <a:t>When are we tempted to grumble, and why?</a:t>
            </a:r>
          </a:p>
        </p:txBody>
      </p:sp>
    </p:spTree>
    <p:extLst>
      <p:ext uri="{BB962C8B-B14F-4D97-AF65-F5344CB8AC3E}">
        <p14:creationId xmlns:p14="http://schemas.microsoft.com/office/powerpoint/2010/main" val="3238095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Grumbling (Exodus 15-17)</a:t>
            </a:r>
          </a:p>
        </p:txBody>
      </p:sp>
      <p:sp>
        <p:nvSpPr>
          <p:cNvPr id="3" name="Content Placeholder 2"/>
          <p:cNvSpPr>
            <a:spLocks noGrp="1"/>
          </p:cNvSpPr>
          <p:nvPr>
            <p:ph idx="1"/>
          </p:nvPr>
        </p:nvSpPr>
        <p:spPr>
          <a:xfrm>
            <a:off x="677334" y="2160589"/>
            <a:ext cx="8596668" cy="4536425"/>
          </a:xfrm>
        </p:spPr>
        <p:txBody>
          <a:bodyPr>
            <a:normAutofit/>
          </a:bodyPr>
          <a:lstStyle/>
          <a:p>
            <a:r>
              <a:rPr lang="en-US" sz="2400" dirty="0"/>
              <a:t>What did the people grumble about in 15:22-27?  In 16:1-12?  In 17:1-7?</a:t>
            </a:r>
          </a:p>
          <a:p>
            <a:r>
              <a:rPr lang="en-US" sz="2400" dirty="0"/>
              <a:t>After all that God had just done, are you surprised at their grumbling?  Why or why not?</a:t>
            </a:r>
          </a:p>
          <a:p>
            <a:r>
              <a:rPr lang="en-US" sz="2400" dirty="0"/>
              <a:t>Why do they grumble (see 16:12 &amp; 17:7)?</a:t>
            </a:r>
          </a:p>
          <a:p>
            <a:r>
              <a:rPr lang="en-US" sz="2400" dirty="0"/>
              <a:t>Read Psalm 95:7-11.  What more does their grumbling reveal about them?</a:t>
            </a:r>
          </a:p>
          <a:p>
            <a:r>
              <a:rPr lang="en-US" sz="2400" dirty="0"/>
              <a:t>When are we tempted to grumble, and why?</a:t>
            </a:r>
          </a:p>
          <a:p>
            <a:r>
              <a:rPr lang="en-US" sz="2400" dirty="0"/>
              <a:t>How does God respond to their grumbling?  What does that tell you about God?</a:t>
            </a:r>
          </a:p>
        </p:txBody>
      </p:sp>
    </p:spTree>
    <p:extLst>
      <p:ext uri="{BB962C8B-B14F-4D97-AF65-F5344CB8AC3E}">
        <p14:creationId xmlns:p14="http://schemas.microsoft.com/office/powerpoint/2010/main" val="290668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Attack of the Amalekites (Exodus 17)</a:t>
            </a:r>
          </a:p>
        </p:txBody>
      </p:sp>
      <p:sp>
        <p:nvSpPr>
          <p:cNvPr id="3" name="Content Placeholder 2"/>
          <p:cNvSpPr>
            <a:spLocks noGrp="1"/>
          </p:cNvSpPr>
          <p:nvPr>
            <p:ph idx="1"/>
          </p:nvPr>
        </p:nvSpPr>
        <p:spPr/>
        <p:txBody>
          <a:bodyPr>
            <a:normAutofit/>
          </a:bodyPr>
          <a:lstStyle/>
          <a:p>
            <a:r>
              <a:rPr lang="en-US" sz="2400" dirty="0"/>
              <a:t>What two things does Moses do when the Amalekites attack them?</a:t>
            </a:r>
          </a:p>
        </p:txBody>
      </p:sp>
    </p:spTree>
    <p:extLst>
      <p:ext uri="{BB962C8B-B14F-4D97-AF65-F5344CB8AC3E}">
        <p14:creationId xmlns:p14="http://schemas.microsoft.com/office/powerpoint/2010/main" val="1293744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Attack of the Amalekites (Exodus 17)</a:t>
            </a:r>
          </a:p>
        </p:txBody>
      </p:sp>
      <p:sp>
        <p:nvSpPr>
          <p:cNvPr id="3" name="Content Placeholder 2"/>
          <p:cNvSpPr>
            <a:spLocks noGrp="1"/>
          </p:cNvSpPr>
          <p:nvPr>
            <p:ph idx="1"/>
          </p:nvPr>
        </p:nvSpPr>
        <p:spPr/>
        <p:txBody>
          <a:bodyPr>
            <a:normAutofit/>
          </a:bodyPr>
          <a:lstStyle/>
          <a:p>
            <a:r>
              <a:rPr lang="en-US" sz="2400" dirty="0"/>
              <a:t>What two things does Moses do when the Amalekites attack them?</a:t>
            </a:r>
          </a:p>
          <a:p>
            <a:r>
              <a:rPr lang="en-US" sz="2400" dirty="0"/>
              <a:t>What does this teach you about the relationship between trust and action?</a:t>
            </a:r>
          </a:p>
        </p:txBody>
      </p:sp>
    </p:spTree>
    <p:extLst>
      <p:ext uri="{BB962C8B-B14F-4D97-AF65-F5344CB8AC3E}">
        <p14:creationId xmlns:p14="http://schemas.microsoft.com/office/powerpoint/2010/main" val="2361588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Attack of the Amalekites (Exodus 17)</a:t>
            </a:r>
          </a:p>
        </p:txBody>
      </p:sp>
      <p:sp>
        <p:nvSpPr>
          <p:cNvPr id="3" name="Content Placeholder 2"/>
          <p:cNvSpPr>
            <a:spLocks noGrp="1"/>
          </p:cNvSpPr>
          <p:nvPr>
            <p:ph idx="1"/>
          </p:nvPr>
        </p:nvSpPr>
        <p:spPr/>
        <p:txBody>
          <a:bodyPr>
            <a:normAutofit/>
          </a:bodyPr>
          <a:lstStyle/>
          <a:p>
            <a:r>
              <a:rPr lang="en-US" sz="2400" dirty="0"/>
              <a:t>What two things does Moses do when the Amalekites attack them?</a:t>
            </a:r>
          </a:p>
          <a:p>
            <a:r>
              <a:rPr lang="en-US" sz="2400" dirty="0"/>
              <a:t>What does this teach you about the relationship between trust and action?</a:t>
            </a:r>
          </a:p>
          <a:p>
            <a:r>
              <a:rPr lang="en-US" sz="2400" dirty="0"/>
              <a:t>What lesson might we learn from the actions of Aaron and </a:t>
            </a:r>
            <a:r>
              <a:rPr lang="en-US" sz="2400" dirty="0" err="1"/>
              <a:t>Hur</a:t>
            </a:r>
            <a:r>
              <a:rPr lang="en-US" sz="2400" dirty="0"/>
              <a:t>?</a:t>
            </a:r>
          </a:p>
        </p:txBody>
      </p:sp>
    </p:spTree>
    <p:extLst>
      <p:ext uri="{BB962C8B-B14F-4D97-AF65-F5344CB8AC3E}">
        <p14:creationId xmlns:p14="http://schemas.microsoft.com/office/powerpoint/2010/main" val="3560156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Jethro (Exodus 18)</a:t>
            </a:r>
          </a:p>
        </p:txBody>
      </p:sp>
      <p:sp>
        <p:nvSpPr>
          <p:cNvPr id="3" name="Content Placeholder 2"/>
          <p:cNvSpPr>
            <a:spLocks noGrp="1"/>
          </p:cNvSpPr>
          <p:nvPr>
            <p:ph idx="1"/>
          </p:nvPr>
        </p:nvSpPr>
        <p:spPr/>
        <p:txBody>
          <a:bodyPr>
            <a:normAutofit/>
          </a:bodyPr>
          <a:lstStyle/>
          <a:p>
            <a:r>
              <a:rPr lang="en-US" sz="2400" dirty="0"/>
              <a:t>Moses’ father-in-law Jethro brings Moses’ family back to him. Moses then tells him about all that God had done.</a:t>
            </a:r>
          </a:p>
        </p:txBody>
      </p:sp>
    </p:spTree>
    <p:extLst>
      <p:ext uri="{BB962C8B-B14F-4D97-AF65-F5344CB8AC3E}">
        <p14:creationId xmlns:p14="http://schemas.microsoft.com/office/powerpoint/2010/main" val="419607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Jethro (Exodus 18)</a:t>
            </a:r>
          </a:p>
        </p:txBody>
      </p:sp>
      <p:sp>
        <p:nvSpPr>
          <p:cNvPr id="3" name="Content Placeholder 2"/>
          <p:cNvSpPr>
            <a:spLocks noGrp="1"/>
          </p:cNvSpPr>
          <p:nvPr>
            <p:ph idx="1"/>
          </p:nvPr>
        </p:nvSpPr>
        <p:spPr/>
        <p:txBody>
          <a:bodyPr>
            <a:normAutofit/>
          </a:bodyPr>
          <a:lstStyle/>
          <a:p>
            <a:r>
              <a:rPr lang="en-US" sz="2400" dirty="0"/>
              <a:t>Moses’ father-in-law Jethro brings Moses’ family back to him. Moses then tells him about all that God had done.</a:t>
            </a:r>
          </a:p>
          <a:p>
            <a:r>
              <a:rPr lang="en-US" sz="2400" dirty="0"/>
              <a:t>How does Jethro respond in v9-12?  How is his response like and unlike the response of Israel?</a:t>
            </a:r>
          </a:p>
        </p:txBody>
      </p:sp>
    </p:spTree>
    <p:extLst>
      <p:ext uri="{BB962C8B-B14F-4D97-AF65-F5344CB8AC3E}">
        <p14:creationId xmlns:p14="http://schemas.microsoft.com/office/powerpoint/2010/main" val="1749630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Jethro (Exodus 18)</a:t>
            </a:r>
          </a:p>
        </p:txBody>
      </p:sp>
      <p:sp>
        <p:nvSpPr>
          <p:cNvPr id="3" name="Content Placeholder 2"/>
          <p:cNvSpPr>
            <a:spLocks noGrp="1"/>
          </p:cNvSpPr>
          <p:nvPr>
            <p:ph idx="1"/>
          </p:nvPr>
        </p:nvSpPr>
        <p:spPr/>
        <p:txBody>
          <a:bodyPr>
            <a:normAutofit/>
          </a:bodyPr>
          <a:lstStyle/>
          <a:p>
            <a:r>
              <a:rPr lang="en-US" sz="2400" dirty="0"/>
              <a:t>Moses’ father-in-law Jethro brings Moses’ family back to him. Moses then tells him about all that God had done.</a:t>
            </a:r>
          </a:p>
          <a:p>
            <a:r>
              <a:rPr lang="en-US" sz="2400" dirty="0"/>
              <a:t>How does Jethro respond in v9-12?  How is his response like and unlike the response of Israel?</a:t>
            </a:r>
          </a:p>
          <a:p>
            <a:r>
              <a:rPr lang="en-US" sz="2400" dirty="0"/>
              <a:t>What advice does Jethro give to Moses?</a:t>
            </a:r>
          </a:p>
        </p:txBody>
      </p:sp>
    </p:spTree>
    <p:extLst>
      <p:ext uri="{BB962C8B-B14F-4D97-AF65-F5344CB8AC3E}">
        <p14:creationId xmlns:p14="http://schemas.microsoft.com/office/powerpoint/2010/main" val="3700503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Jethro (Exodus 18)</a:t>
            </a:r>
          </a:p>
        </p:txBody>
      </p:sp>
      <p:sp>
        <p:nvSpPr>
          <p:cNvPr id="3" name="Content Placeholder 2"/>
          <p:cNvSpPr>
            <a:spLocks noGrp="1"/>
          </p:cNvSpPr>
          <p:nvPr>
            <p:ph idx="1"/>
          </p:nvPr>
        </p:nvSpPr>
        <p:spPr/>
        <p:txBody>
          <a:bodyPr>
            <a:normAutofit/>
          </a:bodyPr>
          <a:lstStyle/>
          <a:p>
            <a:r>
              <a:rPr lang="en-US" sz="2400" dirty="0"/>
              <a:t>Moses’ father-in-law Jethro brings Moses’ family back to him. Moses then tells him about all that God had done.</a:t>
            </a:r>
          </a:p>
          <a:p>
            <a:r>
              <a:rPr lang="en-US" sz="2400" dirty="0"/>
              <a:t>How does Jethro respond in v9-12?  How is his response like and unlike the response of Israel?</a:t>
            </a:r>
          </a:p>
          <a:p>
            <a:r>
              <a:rPr lang="en-US" sz="2400" dirty="0"/>
              <a:t>What advice does Jethro give to Moses?</a:t>
            </a:r>
          </a:p>
          <a:p>
            <a:r>
              <a:rPr lang="en-US" sz="2400" dirty="0"/>
              <a:t>Why is this important advice, and how might we apply it today?</a:t>
            </a:r>
          </a:p>
        </p:txBody>
      </p:sp>
    </p:spTree>
    <p:extLst>
      <p:ext uri="{BB962C8B-B14F-4D97-AF65-F5344CB8AC3E}">
        <p14:creationId xmlns:p14="http://schemas.microsoft.com/office/powerpoint/2010/main" val="368545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p:txBody>
      </p:sp>
    </p:spTree>
    <p:extLst>
      <p:ext uri="{BB962C8B-B14F-4D97-AF65-F5344CB8AC3E}">
        <p14:creationId xmlns:p14="http://schemas.microsoft.com/office/powerpoint/2010/main" val="562432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p:txBody>
      </p:sp>
    </p:spTree>
    <p:extLst>
      <p:ext uri="{BB962C8B-B14F-4D97-AF65-F5344CB8AC3E}">
        <p14:creationId xmlns:p14="http://schemas.microsoft.com/office/powerpoint/2010/main" val="381777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a:p>
            <a:r>
              <a:rPr lang="en-US" sz="2400" dirty="0"/>
              <a:t>What do you learn about Israel’s privilege?  </a:t>
            </a:r>
          </a:p>
        </p:txBody>
      </p:sp>
    </p:spTree>
    <p:extLst>
      <p:ext uri="{BB962C8B-B14F-4D97-AF65-F5344CB8AC3E}">
        <p14:creationId xmlns:p14="http://schemas.microsoft.com/office/powerpoint/2010/main" val="777238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a:p>
            <a:r>
              <a:rPr lang="en-US" sz="2400" dirty="0"/>
              <a:t>What do you learn about Israel’s privilege?  </a:t>
            </a:r>
          </a:p>
          <a:p>
            <a:r>
              <a:rPr lang="en-US" sz="2400" dirty="0"/>
              <a:t>What is the purpose of their privilege?</a:t>
            </a:r>
          </a:p>
        </p:txBody>
      </p:sp>
    </p:spTree>
    <p:extLst>
      <p:ext uri="{BB962C8B-B14F-4D97-AF65-F5344CB8AC3E}">
        <p14:creationId xmlns:p14="http://schemas.microsoft.com/office/powerpoint/2010/main" val="523005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a:p>
            <a:r>
              <a:rPr lang="en-US" sz="2400" dirty="0"/>
              <a:t>What do you learn about Israel’s privilege?  </a:t>
            </a:r>
          </a:p>
          <a:p>
            <a:r>
              <a:rPr lang="en-US" sz="2400" dirty="0"/>
              <a:t>What is the purpose of their privilege?</a:t>
            </a:r>
          </a:p>
          <a:p>
            <a:r>
              <a:rPr lang="en-US" sz="2400" dirty="0"/>
              <a:t>Read I Peter 2:9-10.  </a:t>
            </a:r>
          </a:p>
        </p:txBody>
      </p:sp>
    </p:spTree>
    <p:extLst>
      <p:ext uri="{BB962C8B-B14F-4D97-AF65-F5344CB8AC3E}">
        <p14:creationId xmlns:p14="http://schemas.microsoft.com/office/powerpoint/2010/main" val="1166943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a:p>
            <a:r>
              <a:rPr lang="en-US" sz="2400" dirty="0"/>
              <a:t>What do you learn about Israel’s privilege?  </a:t>
            </a:r>
          </a:p>
          <a:p>
            <a:r>
              <a:rPr lang="en-US" sz="2400" dirty="0"/>
              <a:t>What is the purpose of their privilege?</a:t>
            </a:r>
          </a:p>
          <a:p>
            <a:r>
              <a:rPr lang="en-US" sz="2400" dirty="0"/>
              <a:t>Read I Peter 2:9-10.  </a:t>
            </a:r>
          </a:p>
          <a:p>
            <a:r>
              <a:rPr lang="en-US" sz="2400" dirty="0"/>
              <a:t>God’s words to Israel are applied to the church.  What is our privilege and purpose?</a:t>
            </a:r>
          </a:p>
        </p:txBody>
      </p:sp>
    </p:spTree>
    <p:extLst>
      <p:ext uri="{BB962C8B-B14F-4D97-AF65-F5344CB8AC3E}">
        <p14:creationId xmlns:p14="http://schemas.microsoft.com/office/powerpoint/2010/main" val="248178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Mt Sinai (Exodus 19)</a:t>
            </a:r>
          </a:p>
        </p:txBody>
      </p:sp>
      <p:sp>
        <p:nvSpPr>
          <p:cNvPr id="3" name="Content Placeholder 2"/>
          <p:cNvSpPr>
            <a:spLocks noGrp="1"/>
          </p:cNvSpPr>
          <p:nvPr>
            <p:ph idx="1"/>
          </p:nvPr>
        </p:nvSpPr>
        <p:spPr>
          <a:xfrm>
            <a:off x="677334" y="2160589"/>
            <a:ext cx="8596668" cy="4278848"/>
          </a:xfrm>
        </p:spPr>
        <p:txBody>
          <a:bodyPr>
            <a:normAutofit/>
          </a:bodyPr>
          <a:lstStyle/>
          <a:p>
            <a:r>
              <a:rPr lang="en-US" sz="2400" dirty="0"/>
              <a:t>God leads the people to Mt Sinai as He promised He would back in 3:12.</a:t>
            </a:r>
          </a:p>
          <a:p>
            <a:r>
              <a:rPr lang="en-US" sz="2400" dirty="0"/>
              <a:t>Read v3-6.  What do you learn about God?  </a:t>
            </a:r>
          </a:p>
          <a:p>
            <a:r>
              <a:rPr lang="en-US" sz="2400" dirty="0"/>
              <a:t>What do you learn about Israel’s privilege?  </a:t>
            </a:r>
          </a:p>
          <a:p>
            <a:r>
              <a:rPr lang="en-US" sz="2400" dirty="0"/>
              <a:t>What is the purpose of their privilege?</a:t>
            </a:r>
          </a:p>
          <a:p>
            <a:r>
              <a:rPr lang="en-US" sz="2400" dirty="0"/>
              <a:t>Read I Peter 2:9-10.  </a:t>
            </a:r>
          </a:p>
          <a:p>
            <a:r>
              <a:rPr lang="en-US" sz="2400" dirty="0"/>
              <a:t>God’s words to Israel are applied to the church.  What is our privilege and purpose?</a:t>
            </a:r>
          </a:p>
          <a:p>
            <a:r>
              <a:rPr lang="en-US" sz="2400" dirty="0"/>
              <a:t>How does that encourage you and challenge you?</a:t>
            </a:r>
          </a:p>
        </p:txBody>
      </p:sp>
    </p:spTree>
    <p:extLst>
      <p:ext uri="{BB962C8B-B14F-4D97-AF65-F5344CB8AC3E}">
        <p14:creationId xmlns:p14="http://schemas.microsoft.com/office/powerpoint/2010/main" val="12428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Ten Commandments (Exodus 20)</a:t>
            </a:r>
          </a:p>
        </p:txBody>
      </p:sp>
      <p:sp>
        <p:nvSpPr>
          <p:cNvPr id="3" name="Content Placeholder 2"/>
          <p:cNvSpPr>
            <a:spLocks noGrp="1"/>
          </p:cNvSpPr>
          <p:nvPr>
            <p:ph idx="1"/>
          </p:nvPr>
        </p:nvSpPr>
        <p:spPr>
          <a:xfrm>
            <a:off x="677334" y="2160589"/>
            <a:ext cx="8596668" cy="4150059"/>
          </a:xfrm>
        </p:spPr>
        <p:txBody>
          <a:bodyPr>
            <a:normAutofit/>
          </a:bodyPr>
          <a:lstStyle/>
          <a:p>
            <a:r>
              <a:rPr lang="en-US" sz="2400" dirty="0"/>
              <a:t>God comes down upon Mt Sinai with lightning and thunder, fire and smoke.  And God spoke to the people the Ten Commandments.  </a:t>
            </a:r>
          </a:p>
        </p:txBody>
      </p:sp>
    </p:spTree>
    <p:extLst>
      <p:ext uri="{BB962C8B-B14F-4D97-AF65-F5344CB8AC3E}">
        <p14:creationId xmlns:p14="http://schemas.microsoft.com/office/powerpoint/2010/main" val="203636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Ten Commandments (Exodus 20)</a:t>
            </a:r>
          </a:p>
        </p:txBody>
      </p:sp>
      <p:sp>
        <p:nvSpPr>
          <p:cNvPr id="3" name="Content Placeholder 2"/>
          <p:cNvSpPr>
            <a:spLocks noGrp="1"/>
          </p:cNvSpPr>
          <p:nvPr>
            <p:ph idx="1"/>
          </p:nvPr>
        </p:nvSpPr>
        <p:spPr>
          <a:xfrm>
            <a:off x="677334" y="2160589"/>
            <a:ext cx="8596668" cy="4150059"/>
          </a:xfrm>
        </p:spPr>
        <p:txBody>
          <a:bodyPr>
            <a:normAutofit/>
          </a:bodyPr>
          <a:lstStyle/>
          <a:p>
            <a:r>
              <a:rPr lang="en-US" sz="2400" dirty="0"/>
              <a:t>God comes down upon Mt Sinai with lightning and thunder, fire and smoke.  And God spoke to the people the Ten Commandments.  </a:t>
            </a:r>
          </a:p>
          <a:p>
            <a:r>
              <a:rPr lang="en-US" sz="2400" dirty="0"/>
              <a:t>What motivations are given for their obedience (see v2 and v18-21)?</a:t>
            </a:r>
          </a:p>
        </p:txBody>
      </p:sp>
    </p:spTree>
    <p:extLst>
      <p:ext uri="{BB962C8B-B14F-4D97-AF65-F5344CB8AC3E}">
        <p14:creationId xmlns:p14="http://schemas.microsoft.com/office/powerpoint/2010/main" val="1463310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Ten Commandments (Exodus 20)</a:t>
            </a:r>
          </a:p>
        </p:txBody>
      </p:sp>
      <p:sp>
        <p:nvSpPr>
          <p:cNvPr id="3" name="Content Placeholder 2"/>
          <p:cNvSpPr>
            <a:spLocks noGrp="1"/>
          </p:cNvSpPr>
          <p:nvPr>
            <p:ph idx="1"/>
          </p:nvPr>
        </p:nvSpPr>
        <p:spPr>
          <a:xfrm>
            <a:off x="677334" y="2160589"/>
            <a:ext cx="8596668" cy="4150059"/>
          </a:xfrm>
        </p:spPr>
        <p:txBody>
          <a:bodyPr>
            <a:normAutofit/>
          </a:bodyPr>
          <a:lstStyle/>
          <a:p>
            <a:r>
              <a:rPr lang="en-US" sz="2400" dirty="0"/>
              <a:t>God comes down upon Mt Sinai with lightning and thunder, fire and smoke.  And God spoke to the people the Ten Commandments.  </a:t>
            </a:r>
          </a:p>
          <a:p>
            <a:r>
              <a:rPr lang="en-US" sz="2400" dirty="0"/>
              <a:t>What motivations are given for their obedience (see v2 and v18-21)?</a:t>
            </a:r>
          </a:p>
          <a:p>
            <a:r>
              <a:rPr lang="en-US" sz="2400" dirty="0"/>
              <a:t>How might these motivations help you to overcome sin and obey God?</a:t>
            </a:r>
          </a:p>
        </p:txBody>
      </p:sp>
    </p:spTree>
    <p:extLst>
      <p:ext uri="{BB962C8B-B14F-4D97-AF65-F5344CB8AC3E}">
        <p14:creationId xmlns:p14="http://schemas.microsoft.com/office/powerpoint/2010/main" val="289461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Ten Commandments (Exodus 20)</a:t>
            </a:r>
          </a:p>
        </p:txBody>
      </p:sp>
      <p:sp>
        <p:nvSpPr>
          <p:cNvPr id="3" name="Content Placeholder 2"/>
          <p:cNvSpPr>
            <a:spLocks noGrp="1"/>
          </p:cNvSpPr>
          <p:nvPr>
            <p:ph idx="1"/>
          </p:nvPr>
        </p:nvSpPr>
        <p:spPr>
          <a:xfrm>
            <a:off x="677334" y="2160589"/>
            <a:ext cx="8596668" cy="4150059"/>
          </a:xfrm>
        </p:spPr>
        <p:txBody>
          <a:bodyPr>
            <a:normAutofit/>
          </a:bodyPr>
          <a:lstStyle/>
          <a:p>
            <a:r>
              <a:rPr lang="en-US" sz="2400" dirty="0"/>
              <a:t>God comes down upon Mt Sinai with lightning and thunder, fire and smoke.  And God spoke to the people the Ten Commandments.  </a:t>
            </a:r>
          </a:p>
          <a:p>
            <a:r>
              <a:rPr lang="en-US" sz="2400" dirty="0"/>
              <a:t>What motivations are given for their obedience (see v2 and v18-21)?</a:t>
            </a:r>
          </a:p>
          <a:p>
            <a:r>
              <a:rPr lang="en-US" sz="2400" dirty="0"/>
              <a:t>How might these motivations help you to overcome sin and obey God?</a:t>
            </a:r>
          </a:p>
          <a:p>
            <a:r>
              <a:rPr lang="en-US" sz="2400" dirty="0"/>
              <a:t>How is faith essential if we are to obey God’s commands?</a:t>
            </a:r>
          </a:p>
        </p:txBody>
      </p:sp>
    </p:spTree>
    <p:extLst>
      <p:ext uri="{BB962C8B-B14F-4D97-AF65-F5344CB8AC3E}">
        <p14:creationId xmlns:p14="http://schemas.microsoft.com/office/powerpoint/2010/main" val="2128367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Ten Commandments (Exodus 20)</a:t>
            </a:r>
          </a:p>
        </p:txBody>
      </p:sp>
      <p:sp>
        <p:nvSpPr>
          <p:cNvPr id="3" name="Content Placeholder 2"/>
          <p:cNvSpPr>
            <a:spLocks noGrp="1"/>
          </p:cNvSpPr>
          <p:nvPr>
            <p:ph idx="1"/>
          </p:nvPr>
        </p:nvSpPr>
        <p:spPr>
          <a:xfrm>
            <a:off x="677334" y="2160589"/>
            <a:ext cx="8596668" cy="4381879"/>
          </a:xfrm>
        </p:spPr>
        <p:txBody>
          <a:bodyPr>
            <a:normAutofit/>
          </a:bodyPr>
          <a:lstStyle/>
          <a:p>
            <a:r>
              <a:rPr lang="en-US" sz="2400" dirty="0"/>
              <a:t>God comes down upon Mt Sinai with lightning and thunder, fire and smoke.  And God spoke to the people the Ten Commandments.  </a:t>
            </a:r>
          </a:p>
          <a:p>
            <a:r>
              <a:rPr lang="en-US" sz="2400" dirty="0"/>
              <a:t>What motivations are given for their obedience (see v2 and v18-21)?</a:t>
            </a:r>
          </a:p>
          <a:p>
            <a:r>
              <a:rPr lang="en-US" sz="2400" dirty="0"/>
              <a:t>How might these motivations help you to overcome sin and obey God?</a:t>
            </a:r>
          </a:p>
          <a:p>
            <a:r>
              <a:rPr lang="en-US" sz="2400" dirty="0"/>
              <a:t>How is faith essential if we are to obey God’s commands?</a:t>
            </a:r>
          </a:p>
          <a:p>
            <a:r>
              <a:rPr lang="en-US" sz="2400" dirty="0"/>
              <a:t>From these commands, how would you summarize what is important to God – and should be to us?</a:t>
            </a:r>
          </a:p>
        </p:txBody>
      </p:sp>
    </p:spTree>
    <p:extLst>
      <p:ext uri="{BB962C8B-B14F-4D97-AF65-F5344CB8AC3E}">
        <p14:creationId xmlns:p14="http://schemas.microsoft.com/office/powerpoint/2010/main" val="1901951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1320800"/>
          </a:xfrm>
        </p:spPr>
        <p:txBody>
          <a:bodyPr/>
          <a:lstStyle/>
          <a:p>
            <a:r>
              <a:rPr lang="en-US" dirty="0"/>
              <a:t>Summary</a:t>
            </a:r>
          </a:p>
        </p:txBody>
      </p:sp>
      <p:sp>
        <p:nvSpPr>
          <p:cNvPr id="3" name="Content Placeholder 2"/>
          <p:cNvSpPr>
            <a:spLocks noGrp="1"/>
          </p:cNvSpPr>
          <p:nvPr>
            <p:ph idx="1"/>
          </p:nvPr>
        </p:nvSpPr>
        <p:spPr>
          <a:xfrm>
            <a:off x="677333" y="2160588"/>
            <a:ext cx="8930306" cy="4369001"/>
          </a:xfrm>
        </p:spPr>
        <p:txBody>
          <a:bodyPr>
            <a:normAutofit/>
          </a:bodyPr>
          <a:lstStyle/>
          <a:p>
            <a:r>
              <a:rPr lang="en-US" sz="2400" dirty="0"/>
              <a:t>We should </a:t>
            </a:r>
            <a:r>
              <a:rPr lang="en-US" sz="2400" b="1" dirty="0"/>
              <a:t>trust</a:t>
            </a:r>
            <a:r>
              <a:rPr lang="en-US" sz="2400" dirty="0"/>
              <a:t> God not only in our victories, but also in our trials and struggles.  We must root out all grumbling which is evidence of a lack of faith.</a:t>
            </a:r>
          </a:p>
        </p:txBody>
      </p:sp>
    </p:spTree>
    <p:extLst>
      <p:ext uri="{BB962C8B-B14F-4D97-AF65-F5344CB8AC3E}">
        <p14:creationId xmlns:p14="http://schemas.microsoft.com/office/powerpoint/2010/main" val="1739828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1320800"/>
          </a:xfrm>
        </p:spPr>
        <p:txBody>
          <a:bodyPr/>
          <a:lstStyle/>
          <a:p>
            <a:r>
              <a:rPr lang="en-US" dirty="0"/>
              <a:t>Summary</a:t>
            </a:r>
          </a:p>
        </p:txBody>
      </p:sp>
      <p:sp>
        <p:nvSpPr>
          <p:cNvPr id="3" name="Content Placeholder 2"/>
          <p:cNvSpPr>
            <a:spLocks noGrp="1"/>
          </p:cNvSpPr>
          <p:nvPr>
            <p:ph idx="1"/>
          </p:nvPr>
        </p:nvSpPr>
        <p:spPr>
          <a:xfrm>
            <a:off x="677333" y="2160588"/>
            <a:ext cx="8930306" cy="4369001"/>
          </a:xfrm>
        </p:spPr>
        <p:txBody>
          <a:bodyPr>
            <a:normAutofit/>
          </a:bodyPr>
          <a:lstStyle/>
          <a:p>
            <a:r>
              <a:rPr lang="en-US" sz="2400" dirty="0"/>
              <a:t>We should </a:t>
            </a:r>
            <a:r>
              <a:rPr lang="en-US" sz="2400" b="1" dirty="0"/>
              <a:t>trust</a:t>
            </a:r>
            <a:r>
              <a:rPr lang="en-US" sz="2400" dirty="0"/>
              <a:t> God not only in our victories, but also in our trials and struggles.  We must root out all grumbling which is evidence of a lack of faith.</a:t>
            </a:r>
          </a:p>
          <a:p>
            <a:r>
              <a:rPr lang="en-US" sz="2400" b="1" dirty="0"/>
              <a:t>Trust</a:t>
            </a:r>
            <a:r>
              <a:rPr lang="en-US" sz="2400" dirty="0"/>
              <a:t> and action go together.</a:t>
            </a:r>
          </a:p>
        </p:txBody>
      </p:sp>
    </p:spTree>
    <p:extLst>
      <p:ext uri="{BB962C8B-B14F-4D97-AF65-F5344CB8AC3E}">
        <p14:creationId xmlns:p14="http://schemas.microsoft.com/office/powerpoint/2010/main" val="24508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1320800"/>
          </a:xfrm>
        </p:spPr>
        <p:txBody>
          <a:bodyPr/>
          <a:lstStyle/>
          <a:p>
            <a:r>
              <a:rPr lang="en-US" dirty="0"/>
              <a:t>Summary</a:t>
            </a:r>
          </a:p>
        </p:txBody>
      </p:sp>
      <p:sp>
        <p:nvSpPr>
          <p:cNvPr id="3" name="Content Placeholder 2"/>
          <p:cNvSpPr>
            <a:spLocks noGrp="1"/>
          </p:cNvSpPr>
          <p:nvPr>
            <p:ph idx="1"/>
          </p:nvPr>
        </p:nvSpPr>
        <p:spPr>
          <a:xfrm>
            <a:off x="677333" y="2160588"/>
            <a:ext cx="8930306" cy="4369001"/>
          </a:xfrm>
        </p:spPr>
        <p:txBody>
          <a:bodyPr>
            <a:normAutofit/>
          </a:bodyPr>
          <a:lstStyle/>
          <a:p>
            <a:r>
              <a:rPr lang="en-US" sz="2400" dirty="0"/>
              <a:t>We should </a:t>
            </a:r>
            <a:r>
              <a:rPr lang="en-US" sz="2400" b="1" dirty="0"/>
              <a:t>trust</a:t>
            </a:r>
            <a:r>
              <a:rPr lang="en-US" sz="2400" dirty="0"/>
              <a:t> God not only in our victories, but also in our trials and struggles.  We must root out all grumbling which is evidence of a lack of faith.</a:t>
            </a:r>
          </a:p>
          <a:p>
            <a:r>
              <a:rPr lang="en-US" sz="2400" b="1" dirty="0"/>
              <a:t>Trust</a:t>
            </a:r>
            <a:r>
              <a:rPr lang="en-US" sz="2400" dirty="0"/>
              <a:t> and action go together.</a:t>
            </a:r>
          </a:p>
          <a:p>
            <a:r>
              <a:rPr lang="en-US" sz="2400" dirty="0"/>
              <a:t>We should </a:t>
            </a:r>
            <a:r>
              <a:rPr lang="en-US" sz="2400" b="1" dirty="0"/>
              <a:t>trust</a:t>
            </a:r>
            <a:r>
              <a:rPr lang="en-US" sz="2400" dirty="0"/>
              <a:t> God’s declaration of our privilege and purpose and live like it.</a:t>
            </a:r>
          </a:p>
        </p:txBody>
      </p:sp>
    </p:spTree>
    <p:extLst>
      <p:ext uri="{BB962C8B-B14F-4D97-AF65-F5344CB8AC3E}">
        <p14:creationId xmlns:p14="http://schemas.microsoft.com/office/powerpoint/2010/main" val="2784538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1320800"/>
          </a:xfrm>
        </p:spPr>
        <p:txBody>
          <a:bodyPr/>
          <a:lstStyle/>
          <a:p>
            <a:r>
              <a:rPr lang="en-US" dirty="0"/>
              <a:t>Summary</a:t>
            </a:r>
          </a:p>
        </p:txBody>
      </p:sp>
      <p:sp>
        <p:nvSpPr>
          <p:cNvPr id="3" name="Content Placeholder 2"/>
          <p:cNvSpPr>
            <a:spLocks noGrp="1"/>
          </p:cNvSpPr>
          <p:nvPr>
            <p:ph idx="1"/>
          </p:nvPr>
        </p:nvSpPr>
        <p:spPr>
          <a:xfrm>
            <a:off x="677333" y="2160588"/>
            <a:ext cx="8930306" cy="4369001"/>
          </a:xfrm>
        </p:spPr>
        <p:txBody>
          <a:bodyPr>
            <a:normAutofit/>
          </a:bodyPr>
          <a:lstStyle/>
          <a:p>
            <a:r>
              <a:rPr lang="en-US" sz="2400" dirty="0"/>
              <a:t>We should </a:t>
            </a:r>
            <a:r>
              <a:rPr lang="en-US" sz="2400" b="1" dirty="0"/>
              <a:t>trust</a:t>
            </a:r>
            <a:r>
              <a:rPr lang="en-US" sz="2400" dirty="0"/>
              <a:t> God not only in our victories, but also in our trials and struggles.  We must root out all grumbling which is evidence of a lack of faith.</a:t>
            </a:r>
          </a:p>
          <a:p>
            <a:r>
              <a:rPr lang="en-US" sz="2400" b="1" dirty="0"/>
              <a:t>Trust</a:t>
            </a:r>
            <a:r>
              <a:rPr lang="en-US" sz="2400" dirty="0"/>
              <a:t> and action go together.</a:t>
            </a:r>
          </a:p>
          <a:p>
            <a:r>
              <a:rPr lang="en-US" sz="2400" dirty="0"/>
              <a:t>We should </a:t>
            </a:r>
            <a:r>
              <a:rPr lang="en-US" sz="2400" b="1" dirty="0"/>
              <a:t>trust</a:t>
            </a:r>
            <a:r>
              <a:rPr lang="en-US" sz="2400" dirty="0"/>
              <a:t> God’s declaration of our privilege and purpose and live like it.</a:t>
            </a:r>
          </a:p>
          <a:p>
            <a:r>
              <a:rPr lang="en-US" sz="2400" dirty="0"/>
              <a:t>Motivated by God’s love and holiness, and </a:t>
            </a:r>
            <a:r>
              <a:rPr lang="en-US" sz="2400" b="1" dirty="0"/>
              <a:t>trusting</a:t>
            </a:r>
            <a:r>
              <a:rPr lang="en-US" sz="2400" dirty="0"/>
              <a:t> in the goodness of God’ commands, we should </a:t>
            </a:r>
            <a:r>
              <a:rPr lang="en-US" sz="2400" b="1" dirty="0"/>
              <a:t>obey</a:t>
            </a:r>
            <a:r>
              <a:rPr lang="en-US" sz="2400" dirty="0"/>
              <a:t> His commands.</a:t>
            </a:r>
          </a:p>
        </p:txBody>
      </p:sp>
    </p:spTree>
    <p:extLst>
      <p:ext uri="{BB962C8B-B14F-4D97-AF65-F5344CB8AC3E}">
        <p14:creationId xmlns:p14="http://schemas.microsoft.com/office/powerpoint/2010/main" val="157239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1320800"/>
          </a:xfrm>
        </p:spPr>
        <p:txBody>
          <a:bodyPr/>
          <a:lstStyle/>
          <a:p>
            <a:r>
              <a:rPr lang="en-US" dirty="0"/>
              <a:t>Summary</a:t>
            </a:r>
          </a:p>
        </p:txBody>
      </p:sp>
      <p:sp>
        <p:nvSpPr>
          <p:cNvPr id="3" name="Content Placeholder 2"/>
          <p:cNvSpPr>
            <a:spLocks noGrp="1"/>
          </p:cNvSpPr>
          <p:nvPr>
            <p:ph idx="1"/>
          </p:nvPr>
        </p:nvSpPr>
        <p:spPr>
          <a:xfrm>
            <a:off x="677333" y="2160588"/>
            <a:ext cx="8930306" cy="4369001"/>
          </a:xfrm>
        </p:spPr>
        <p:txBody>
          <a:bodyPr>
            <a:normAutofit/>
          </a:bodyPr>
          <a:lstStyle/>
          <a:p>
            <a:r>
              <a:rPr lang="en-US" sz="2400" dirty="0"/>
              <a:t>We should </a:t>
            </a:r>
            <a:r>
              <a:rPr lang="en-US" sz="2400" b="1" dirty="0"/>
              <a:t>trust</a:t>
            </a:r>
            <a:r>
              <a:rPr lang="en-US" sz="2400" dirty="0"/>
              <a:t> God not only in our victories, but also in our trials and struggles.  We must root out all grumbling which is evidence of a lack of faith.</a:t>
            </a:r>
          </a:p>
          <a:p>
            <a:r>
              <a:rPr lang="en-US" sz="2400" b="1" dirty="0"/>
              <a:t>Trust</a:t>
            </a:r>
            <a:r>
              <a:rPr lang="en-US" sz="2400" dirty="0"/>
              <a:t> and action go together.</a:t>
            </a:r>
          </a:p>
          <a:p>
            <a:r>
              <a:rPr lang="en-US" sz="2400" dirty="0"/>
              <a:t>We should </a:t>
            </a:r>
            <a:r>
              <a:rPr lang="en-US" sz="2400" b="1" dirty="0"/>
              <a:t>trust</a:t>
            </a:r>
            <a:r>
              <a:rPr lang="en-US" sz="2400" dirty="0"/>
              <a:t> God’s declaration of our privilege and purpose and live like it.</a:t>
            </a:r>
          </a:p>
          <a:p>
            <a:r>
              <a:rPr lang="en-US" sz="2400" dirty="0"/>
              <a:t>Motivated by God’s love and holiness, and </a:t>
            </a:r>
            <a:r>
              <a:rPr lang="en-US" sz="2400" b="1" dirty="0"/>
              <a:t>trusting</a:t>
            </a:r>
            <a:r>
              <a:rPr lang="en-US" sz="2400" dirty="0"/>
              <a:t> in the goodness of God’ commands, we should </a:t>
            </a:r>
            <a:r>
              <a:rPr lang="en-US" sz="2400" b="1" dirty="0"/>
              <a:t>obey</a:t>
            </a:r>
            <a:r>
              <a:rPr lang="en-US" sz="2400" dirty="0"/>
              <a:t> His commands.</a:t>
            </a:r>
          </a:p>
          <a:p>
            <a:r>
              <a:rPr lang="en-US" sz="2400" dirty="0"/>
              <a:t>Like Moses needed Aaron and </a:t>
            </a:r>
            <a:r>
              <a:rPr lang="en-US" sz="2400" dirty="0" err="1"/>
              <a:t>Hur</a:t>
            </a:r>
            <a:r>
              <a:rPr lang="en-US" sz="2400" dirty="0"/>
              <a:t>, and the help of other leaders, so we need each other to stand firm.</a:t>
            </a:r>
          </a:p>
        </p:txBody>
      </p:sp>
    </p:spTree>
    <p:extLst>
      <p:ext uri="{BB962C8B-B14F-4D97-AF65-F5344CB8AC3E}">
        <p14:creationId xmlns:p14="http://schemas.microsoft.com/office/powerpoint/2010/main" val="3384316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1792085" y="3105834"/>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83</TotalTime>
  <Words>1677</Words>
  <Application>Microsoft Office PowerPoint</Application>
  <PresentationFormat>Widescreen</PresentationFormat>
  <Paragraphs>134</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Trebuchet MS</vt:lpstr>
      <vt:lpstr>Wingdings 3</vt:lpstr>
      <vt:lpstr>Facet</vt:lpstr>
      <vt:lpstr>Trust and Obey</vt:lpstr>
      <vt:lpstr>Intro</vt:lpstr>
      <vt:lpstr>PowerPoint Presentation</vt:lpstr>
      <vt:lpstr>Grumbling (Exodus 15-17)</vt:lpstr>
      <vt:lpstr>Grumbling (Exodus 15-17)</vt:lpstr>
      <vt:lpstr>Grumbling (Exodus 15-17)</vt:lpstr>
      <vt:lpstr>Grumbling (Exodus 15-17)</vt:lpstr>
      <vt:lpstr>Grumbling (Exodus 15-17)</vt:lpstr>
      <vt:lpstr>Grumbling (Exodus 15-17)</vt:lpstr>
      <vt:lpstr>Attack of the Amalekites (Exodus 17)</vt:lpstr>
      <vt:lpstr>Attack of the Amalekites (Exodus 17)</vt:lpstr>
      <vt:lpstr>Attack of the Amalekites (Exodus 17)</vt:lpstr>
      <vt:lpstr>Jethro (Exodus 18)</vt:lpstr>
      <vt:lpstr>Jethro (Exodus 18)</vt:lpstr>
      <vt:lpstr>Jethro (Exodus 18)</vt:lpstr>
      <vt:lpstr>Jethro (Exodus 18)</vt:lpstr>
      <vt:lpstr>Mt Sinai (Exodus 19)</vt:lpstr>
      <vt:lpstr>Mt Sinai (Exodus 19)</vt:lpstr>
      <vt:lpstr>Mt Sinai (Exodus 19)</vt:lpstr>
      <vt:lpstr>Mt Sinai (Exodus 19)</vt:lpstr>
      <vt:lpstr>Mt Sinai (Exodus 19)</vt:lpstr>
      <vt:lpstr>Mt Sinai (Exodus 19)</vt:lpstr>
      <vt:lpstr>Mt Sinai (Exodus 19)</vt:lpstr>
      <vt:lpstr>The Ten Commandments (Exodus 20)</vt:lpstr>
      <vt:lpstr>The Ten Commandments (Exodus 20)</vt:lpstr>
      <vt:lpstr>The Ten Commandments (Exodus 20)</vt:lpstr>
      <vt:lpstr>The Ten Commandments (Exodus 20)</vt:lpstr>
      <vt:lpstr>The Ten Commandments (Exodus 20)</vt:lpstr>
      <vt:lpstr>Summary</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and Obey</dc:title>
  <dc:creator>Brian Mikul</dc:creator>
  <cp:lastModifiedBy>Brian Mikul</cp:lastModifiedBy>
  <cp:revision>13</cp:revision>
  <dcterms:created xsi:type="dcterms:W3CDTF">2022-01-25T14:20:30Z</dcterms:created>
  <dcterms:modified xsi:type="dcterms:W3CDTF">2025-08-26T21:33:13Z</dcterms:modified>
</cp:coreProperties>
</file>