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58" r:id="rId5"/>
    <p:sldId id="265" r:id="rId6"/>
    <p:sldId id="266" r:id="rId7"/>
    <p:sldId id="267" r:id="rId8"/>
    <p:sldId id="268" r:id="rId9"/>
    <p:sldId id="269" r:id="rId10"/>
    <p:sldId id="259" r:id="rId11"/>
    <p:sldId id="270" r:id="rId12"/>
    <p:sldId id="271" r:id="rId13"/>
    <p:sldId id="260" r:id="rId14"/>
    <p:sldId id="272" r:id="rId15"/>
    <p:sldId id="261" r:id="rId16"/>
    <p:sldId id="273" r:id="rId17"/>
    <p:sldId id="274" r:id="rId18"/>
    <p:sldId id="262" r:id="rId19"/>
    <p:sldId id="275" r:id="rId20"/>
    <p:sldId id="276" r:id="rId21"/>
    <p:sldId id="277" r:id="rId22"/>
    <p:sldId id="278" r:id="rId23"/>
    <p:sldId id="279" r:id="rId24"/>
    <p:sldId id="280" r:id="rId25"/>
    <p:sldId id="263" r:id="rId26"/>
    <p:sldId id="281" r:id="rId27"/>
    <p:sldId id="282" r:id="rId28"/>
    <p:sldId id="283" r:id="rId29"/>
    <p:sldId id="298"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862883-C834-458A-A638-D531CE3C82A8}" v="1" dt="2025-08-26T21:35:46.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35862883-C834-458A-A638-D531CE3C82A8}"/>
    <pc:docChg chg="addSld modSld">
      <pc:chgData name="Brian Mikul" userId="378ea6b818ca0114" providerId="LiveId" clId="{35862883-C834-458A-A638-D531CE3C82A8}" dt="2025-08-26T21:35:46.064" v="0"/>
      <pc:docMkLst>
        <pc:docMk/>
      </pc:docMkLst>
      <pc:sldChg chg="add">
        <pc:chgData name="Brian Mikul" userId="378ea6b818ca0114" providerId="LiveId" clId="{35862883-C834-458A-A638-D531CE3C82A8}" dt="2025-08-26T21:35:46.064" v="0"/>
        <pc:sldMkLst>
          <pc:docMk/>
          <pc:sldMk cId="219973529" sldId="29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8/26/2025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Idolatry &amp; Intercession</a:t>
            </a:r>
          </a:p>
        </p:txBody>
      </p:sp>
      <p:sp>
        <p:nvSpPr>
          <p:cNvPr id="3" name="Subtitle 2"/>
          <p:cNvSpPr>
            <a:spLocks noGrp="1"/>
          </p:cNvSpPr>
          <p:nvPr>
            <p:ph type="subTitle" idx="1"/>
          </p:nvPr>
        </p:nvSpPr>
        <p:spPr/>
        <p:txBody>
          <a:bodyPr>
            <a:normAutofit/>
          </a:bodyPr>
          <a:lstStyle/>
          <a:p>
            <a:r>
              <a:rPr lang="en-US" sz="2400" dirty="0"/>
              <a:t>Exodus 31-34</a:t>
            </a:r>
          </a:p>
        </p:txBody>
      </p:sp>
    </p:spTree>
    <p:extLst>
      <p:ext uri="{BB962C8B-B14F-4D97-AF65-F5344CB8AC3E}">
        <p14:creationId xmlns:p14="http://schemas.microsoft.com/office/powerpoint/2010/main" val="1334816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Gifts of the Spirit (Exodus 31)</a:t>
            </a:r>
          </a:p>
        </p:txBody>
      </p:sp>
      <p:sp>
        <p:nvSpPr>
          <p:cNvPr id="3" name="Content Placeholder 2"/>
          <p:cNvSpPr>
            <a:spLocks noGrp="1"/>
          </p:cNvSpPr>
          <p:nvPr>
            <p:ph idx="1"/>
          </p:nvPr>
        </p:nvSpPr>
        <p:spPr/>
        <p:txBody>
          <a:bodyPr>
            <a:normAutofit/>
          </a:bodyPr>
          <a:lstStyle/>
          <a:p>
            <a:r>
              <a:rPr lang="en-US" sz="2400" dirty="0"/>
              <a:t>God filled Bezalel with His Spirit.  What four Spirit-enabled things did this include in v3 for the building of the tabernacle?</a:t>
            </a:r>
          </a:p>
        </p:txBody>
      </p:sp>
    </p:spTree>
    <p:extLst>
      <p:ext uri="{BB962C8B-B14F-4D97-AF65-F5344CB8AC3E}">
        <p14:creationId xmlns:p14="http://schemas.microsoft.com/office/powerpoint/2010/main" val="2379074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Gifts of the Spirit (Exodus 31)</a:t>
            </a:r>
          </a:p>
        </p:txBody>
      </p:sp>
      <p:sp>
        <p:nvSpPr>
          <p:cNvPr id="3" name="Content Placeholder 2"/>
          <p:cNvSpPr>
            <a:spLocks noGrp="1"/>
          </p:cNvSpPr>
          <p:nvPr>
            <p:ph idx="1"/>
          </p:nvPr>
        </p:nvSpPr>
        <p:spPr/>
        <p:txBody>
          <a:bodyPr>
            <a:normAutofit/>
          </a:bodyPr>
          <a:lstStyle/>
          <a:p>
            <a:r>
              <a:rPr lang="en-US" sz="2400" dirty="0"/>
              <a:t>God filled Bezalel with His Spirit.  What four Spirit-enabled things did this include in v3 for the building of the tabernacle?</a:t>
            </a:r>
          </a:p>
          <a:p>
            <a:r>
              <a:rPr lang="en-US" sz="2400" dirty="0"/>
              <a:t>With what abilities, intelligence, knowledge, and craftsmanship has God’s Spirit enabled you for the building of God’s church?</a:t>
            </a:r>
          </a:p>
        </p:txBody>
      </p:sp>
    </p:spTree>
    <p:extLst>
      <p:ext uri="{BB962C8B-B14F-4D97-AF65-F5344CB8AC3E}">
        <p14:creationId xmlns:p14="http://schemas.microsoft.com/office/powerpoint/2010/main" val="3394395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(Exodus 32)</a:t>
            </a:r>
          </a:p>
        </p:txBody>
      </p:sp>
      <p:sp>
        <p:nvSpPr>
          <p:cNvPr id="3" name="Content Placeholder 2"/>
          <p:cNvSpPr>
            <a:spLocks noGrp="1"/>
          </p:cNvSpPr>
          <p:nvPr>
            <p:ph idx="1"/>
          </p:nvPr>
        </p:nvSpPr>
        <p:spPr>
          <a:xfrm>
            <a:off x="677334" y="2160589"/>
            <a:ext cx="8596668" cy="4549304"/>
          </a:xfrm>
        </p:spPr>
        <p:txBody>
          <a:bodyPr>
            <a:normAutofit/>
          </a:bodyPr>
          <a:lstStyle/>
          <a:p>
            <a:r>
              <a:rPr lang="en-US" sz="2400" dirty="0"/>
              <a:t>Which of the 10 Commandments did Israel break in v1-6?  The first or the second?</a:t>
            </a:r>
          </a:p>
          <a:p>
            <a:endParaRPr lang="en-US" sz="2400" dirty="0"/>
          </a:p>
        </p:txBody>
      </p:sp>
    </p:spTree>
    <p:extLst>
      <p:ext uri="{BB962C8B-B14F-4D97-AF65-F5344CB8AC3E}">
        <p14:creationId xmlns:p14="http://schemas.microsoft.com/office/powerpoint/2010/main" val="124101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(Exodus 32)</a:t>
            </a:r>
          </a:p>
        </p:txBody>
      </p:sp>
      <p:sp>
        <p:nvSpPr>
          <p:cNvPr id="3" name="Content Placeholder 2"/>
          <p:cNvSpPr>
            <a:spLocks noGrp="1"/>
          </p:cNvSpPr>
          <p:nvPr>
            <p:ph idx="1"/>
          </p:nvPr>
        </p:nvSpPr>
        <p:spPr>
          <a:xfrm>
            <a:off x="677334" y="2160589"/>
            <a:ext cx="8596668" cy="4549304"/>
          </a:xfrm>
        </p:spPr>
        <p:txBody>
          <a:bodyPr>
            <a:normAutofit/>
          </a:bodyPr>
          <a:lstStyle/>
          <a:p>
            <a:r>
              <a:rPr lang="en-US" sz="2400" dirty="0"/>
              <a:t>Which of the 10 Commandments did Israel break in v1-6?  The first or the second?</a:t>
            </a:r>
          </a:p>
          <a:p>
            <a:r>
              <a:rPr lang="en-US" sz="2400" dirty="0"/>
              <a:t>Elohim can mean gods (plural) or God (majesty/royalty).</a:t>
            </a:r>
          </a:p>
        </p:txBody>
      </p:sp>
    </p:spTree>
    <p:extLst>
      <p:ext uri="{BB962C8B-B14F-4D97-AF65-F5344CB8AC3E}">
        <p14:creationId xmlns:p14="http://schemas.microsoft.com/office/powerpoint/2010/main" val="2381919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(Exodus 32)</a:t>
            </a:r>
          </a:p>
        </p:txBody>
      </p:sp>
      <p:sp>
        <p:nvSpPr>
          <p:cNvPr id="3" name="Content Placeholder 2"/>
          <p:cNvSpPr>
            <a:spLocks noGrp="1"/>
          </p:cNvSpPr>
          <p:nvPr>
            <p:ph idx="1"/>
          </p:nvPr>
        </p:nvSpPr>
        <p:spPr>
          <a:xfrm>
            <a:off x="677334" y="2160589"/>
            <a:ext cx="8596668" cy="4549304"/>
          </a:xfrm>
        </p:spPr>
        <p:txBody>
          <a:bodyPr>
            <a:normAutofit/>
          </a:bodyPr>
          <a:lstStyle/>
          <a:p>
            <a:r>
              <a:rPr lang="en-US" sz="2400" dirty="0"/>
              <a:t>Which of the 10 Commandments did Israel break in v1-6?  The first or the second?</a:t>
            </a:r>
          </a:p>
          <a:p>
            <a:r>
              <a:rPr lang="en-US" sz="2400" dirty="0"/>
              <a:t>Elohim can mean gods (plural) or God (majesty/royalty).</a:t>
            </a:r>
          </a:p>
          <a:p>
            <a:r>
              <a:rPr lang="en-US" sz="2400" dirty="0"/>
              <a:t>From his announcement in v5, what do you think Aaron intends this golden calf to be?</a:t>
            </a:r>
          </a:p>
        </p:txBody>
      </p:sp>
    </p:spTree>
    <p:extLst>
      <p:ext uri="{BB962C8B-B14F-4D97-AF65-F5344CB8AC3E}">
        <p14:creationId xmlns:p14="http://schemas.microsoft.com/office/powerpoint/2010/main" val="1927215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(Exodus 32)</a:t>
            </a:r>
          </a:p>
        </p:txBody>
      </p:sp>
      <p:sp>
        <p:nvSpPr>
          <p:cNvPr id="3" name="Content Placeholder 2"/>
          <p:cNvSpPr>
            <a:spLocks noGrp="1"/>
          </p:cNvSpPr>
          <p:nvPr>
            <p:ph idx="1"/>
          </p:nvPr>
        </p:nvSpPr>
        <p:spPr>
          <a:xfrm>
            <a:off x="677334" y="2160589"/>
            <a:ext cx="8596668" cy="4549304"/>
          </a:xfrm>
        </p:spPr>
        <p:txBody>
          <a:bodyPr>
            <a:normAutofit/>
          </a:bodyPr>
          <a:lstStyle/>
          <a:p>
            <a:r>
              <a:rPr lang="en-US" sz="2400" dirty="0"/>
              <a:t>Which of the 10 Commandments did Israel break in v1-6?  The first or the second?</a:t>
            </a:r>
          </a:p>
          <a:p>
            <a:r>
              <a:rPr lang="en-US" sz="2400" dirty="0"/>
              <a:t>Elohim can mean gods (plural) or God (majesty/royalty).</a:t>
            </a:r>
          </a:p>
          <a:p>
            <a:r>
              <a:rPr lang="en-US" sz="2400" dirty="0"/>
              <a:t>From his announcement in v5, what do you think Aaron intends this golden calf to be?</a:t>
            </a:r>
          </a:p>
          <a:p>
            <a:r>
              <a:rPr lang="en-US" sz="2400" dirty="0"/>
              <a:t>How does this golden calf compare to the one true God revealed throughout the book of Exodus?</a:t>
            </a:r>
          </a:p>
        </p:txBody>
      </p:sp>
    </p:spTree>
    <p:extLst>
      <p:ext uri="{BB962C8B-B14F-4D97-AF65-F5344CB8AC3E}">
        <p14:creationId xmlns:p14="http://schemas.microsoft.com/office/powerpoint/2010/main" val="3361978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(Exodus 32)</a:t>
            </a:r>
          </a:p>
        </p:txBody>
      </p:sp>
      <p:sp>
        <p:nvSpPr>
          <p:cNvPr id="3" name="Content Placeholder 2"/>
          <p:cNvSpPr>
            <a:spLocks noGrp="1"/>
          </p:cNvSpPr>
          <p:nvPr>
            <p:ph idx="1"/>
          </p:nvPr>
        </p:nvSpPr>
        <p:spPr>
          <a:xfrm>
            <a:off x="677334" y="2160589"/>
            <a:ext cx="8596668" cy="4549304"/>
          </a:xfrm>
        </p:spPr>
        <p:txBody>
          <a:bodyPr>
            <a:normAutofit/>
          </a:bodyPr>
          <a:lstStyle/>
          <a:p>
            <a:r>
              <a:rPr lang="en-US" sz="2400" dirty="0"/>
              <a:t>Which of the 10 Commandments did Israel break in v1-6?  The first or the second?</a:t>
            </a:r>
          </a:p>
          <a:p>
            <a:r>
              <a:rPr lang="en-US" sz="2400" dirty="0"/>
              <a:t>Elohim can mean gods (plural) or God (majesty/royalty).</a:t>
            </a:r>
          </a:p>
          <a:p>
            <a:r>
              <a:rPr lang="en-US" sz="2400" dirty="0"/>
              <a:t>From his announcement in v5, what do you think Aaron intends this golden calf to be?</a:t>
            </a:r>
          </a:p>
          <a:p>
            <a:r>
              <a:rPr lang="en-US" sz="2400" dirty="0"/>
              <a:t>How does this golden calf compare to the one true God revealed throughout the book of Exodus?</a:t>
            </a:r>
          </a:p>
          <a:p>
            <a:r>
              <a:rPr lang="en-US" sz="2400" dirty="0"/>
              <a:t>In what ways are we tempted to domesticate God (falsely image God)?</a:t>
            </a:r>
          </a:p>
        </p:txBody>
      </p:sp>
    </p:spTree>
    <p:extLst>
      <p:ext uri="{BB962C8B-B14F-4D97-AF65-F5344CB8AC3E}">
        <p14:creationId xmlns:p14="http://schemas.microsoft.com/office/powerpoint/2010/main" val="4285177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(Exodus 32)</a:t>
            </a:r>
          </a:p>
        </p:txBody>
      </p:sp>
      <p:sp>
        <p:nvSpPr>
          <p:cNvPr id="3" name="Content Placeholder 2"/>
          <p:cNvSpPr>
            <a:spLocks noGrp="1"/>
          </p:cNvSpPr>
          <p:nvPr>
            <p:ph idx="1"/>
          </p:nvPr>
        </p:nvSpPr>
        <p:spPr>
          <a:xfrm>
            <a:off x="677334" y="2160589"/>
            <a:ext cx="8596668" cy="4549304"/>
          </a:xfrm>
        </p:spPr>
        <p:txBody>
          <a:bodyPr>
            <a:normAutofit/>
          </a:bodyPr>
          <a:lstStyle/>
          <a:p>
            <a:r>
              <a:rPr lang="en-US" sz="2400" dirty="0"/>
              <a:t>Which of the 10 Commandments did Israel break in v1-6?  The first or the second?</a:t>
            </a:r>
          </a:p>
          <a:p>
            <a:r>
              <a:rPr lang="en-US" sz="2400" dirty="0"/>
              <a:t>Elohim can mean gods (plural) or God (majesty/royalty).</a:t>
            </a:r>
          </a:p>
          <a:p>
            <a:r>
              <a:rPr lang="en-US" sz="2400" dirty="0"/>
              <a:t>From his announcement in v5, what do you think Aaron intends this golden calf to be?</a:t>
            </a:r>
          </a:p>
          <a:p>
            <a:r>
              <a:rPr lang="en-US" sz="2400" dirty="0"/>
              <a:t>How does this golden calf compare to the one true God revealed throughout the book of Exodus?</a:t>
            </a:r>
          </a:p>
          <a:p>
            <a:r>
              <a:rPr lang="en-US" sz="2400" dirty="0"/>
              <a:t>In what ways are we tempted to domesticate God (falsely image God)?</a:t>
            </a:r>
          </a:p>
          <a:p>
            <a:r>
              <a:rPr lang="en-US" sz="2400" dirty="0"/>
              <a:t>What other gods are we tempted to follow?  Why?</a:t>
            </a:r>
          </a:p>
        </p:txBody>
      </p:sp>
    </p:spTree>
    <p:extLst>
      <p:ext uri="{BB962C8B-B14F-4D97-AF65-F5344CB8AC3E}">
        <p14:creationId xmlns:p14="http://schemas.microsoft.com/office/powerpoint/2010/main" val="132127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Excuses (Exodus 32)</a:t>
            </a:r>
          </a:p>
        </p:txBody>
      </p:sp>
      <p:sp>
        <p:nvSpPr>
          <p:cNvPr id="3" name="Content Placeholder 2"/>
          <p:cNvSpPr>
            <a:spLocks noGrp="1"/>
          </p:cNvSpPr>
          <p:nvPr>
            <p:ph idx="1"/>
          </p:nvPr>
        </p:nvSpPr>
        <p:spPr/>
        <p:txBody>
          <a:bodyPr>
            <a:normAutofit/>
          </a:bodyPr>
          <a:lstStyle/>
          <a:p>
            <a:r>
              <a:rPr lang="en-US" sz="2400" dirty="0"/>
              <a:t>What excuses does Aaron offer when Moses questions him about the golden calf (v21-25)?</a:t>
            </a:r>
          </a:p>
        </p:txBody>
      </p:sp>
    </p:spTree>
    <p:extLst>
      <p:ext uri="{BB962C8B-B14F-4D97-AF65-F5344CB8AC3E}">
        <p14:creationId xmlns:p14="http://schemas.microsoft.com/office/powerpoint/2010/main" val="2130009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Excuses (Exodus 32)</a:t>
            </a:r>
          </a:p>
        </p:txBody>
      </p:sp>
      <p:sp>
        <p:nvSpPr>
          <p:cNvPr id="3" name="Content Placeholder 2"/>
          <p:cNvSpPr>
            <a:spLocks noGrp="1"/>
          </p:cNvSpPr>
          <p:nvPr>
            <p:ph idx="1"/>
          </p:nvPr>
        </p:nvSpPr>
        <p:spPr/>
        <p:txBody>
          <a:bodyPr>
            <a:normAutofit/>
          </a:bodyPr>
          <a:lstStyle/>
          <a:p>
            <a:r>
              <a:rPr lang="en-US" sz="2400" dirty="0"/>
              <a:t>What excuses does Aaron offer when Moses questions him about the golden calf (v21-25)?</a:t>
            </a:r>
          </a:p>
          <a:p>
            <a:r>
              <a:rPr lang="en-US" sz="2400" dirty="0"/>
              <a:t>What excuses might we offer to justify our idolatry?</a:t>
            </a:r>
          </a:p>
        </p:txBody>
      </p:sp>
    </p:spTree>
    <p:extLst>
      <p:ext uri="{BB962C8B-B14F-4D97-AF65-F5344CB8AC3E}">
        <p14:creationId xmlns:p14="http://schemas.microsoft.com/office/powerpoint/2010/main" val="3570158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Excuses (Exodus 32)</a:t>
            </a:r>
          </a:p>
        </p:txBody>
      </p:sp>
      <p:sp>
        <p:nvSpPr>
          <p:cNvPr id="3" name="Content Placeholder 2"/>
          <p:cNvSpPr>
            <a:spLocks noGrp="1"/>
          </p:cNvSpPr>
          <p:nvPr>
            <p:ph idx="1"/>
          </p:nvPr>
        </p:nvSpPr>
        <p:spPr/>
        <p:txBody>
          <a:bodyPr>
            <a:normAutofit/>
          </a:bodyPr>
          <a:lstStyle/>
          <a:p>
            <a:r>
              <a:rPr lang="en-US" sz="2400" dirty="0"/>
              <a:t>What excuses does Aaron offer when Moses questions him about the golden calf (v21-25)?</a:t>
            </a:r>
          </a:p>
          <a:p>
            <a:r>
              <a:rPr lang="en-US" sz="2400" dirty="0"/>
              <a:t>What excuses might we offer to justify our idolatry?</a:t>
            </a:r>
          </a:p>
          <a:p>
            <a:r>
              <a:rPr lang="en-US" sz="2400" dirty="0"/>
              <a:t>How do v25 &amp; v35 make clear that God doesn’t “buy into” Aaron’s excuses?</a:t>
            </a:r>
          </a:p>
        </p:txBody>
      </p:sp>
    </p:spTree>
    <p:extLst>
      <p:ext uri="{BB962C8B-B14F-4D97-AF65-F5344CB8AC3E}">
        <p14:creationId xmlns:p14="http://schemas.microsoft.com/office/powerpoint/2010/main" val="2795559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Results (Exodus 32-33)</a:t>
            </a:r>
          </a:p>
        </p:txBody>
      </p:sp>
      <p:sp>
        <p:nvSpPr>
          <p:cNvPr id="3" name="Content Placeholder 2"/>
          <p:cNvSpPr>
            <a:spLocks noGrp="1"/>
          </p:cNvSpPr>
          <p:nvPr>
            <p:ph idx="1"/>
          </p:nvPr>
        </p:nvSpPr>
        <p:spPr/>
        <p:txBody>
          <a:bodyPr>
            <a:normAutofit/>
          </a:bodyPr>
          <a:lstStyle/>
          <a:p>
            <a:r>
              <a:rPr lang="en-US" sz="2400" dirty="0"/>
              <a:t>What are the results of Israel’s idolatry (32:25, 25-29, 35; 33:3)?</a:t>
            </a:r>
          </a:p>
        </p:txBody>
      </p:sp>
    </p:spTree>
    <p:extLst>
      <p:ext uri="{BB962C8B-B14F-4D97-AF65-F5344CB8AC3E}">
        <p14:creationId xmlns:p14="http://schemas.microsoft.com/office/powerpoint/2010/main" val="2020349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Idolatry Results (Exodus 32-33)</a:t>
            </a:r>
          </a:p>
        </p:txBody>
      </p:sp>
      <p:sp>
        <p:nvSpPr>
          <p:cNvPr id="3" name="Content Placeholder 2"/>
          <p:cNvSpPr>
            <a:spLocks noGrp="1"/>
          </p:cNvSpPr>
          <p:nvPr>
            <p:ph idx="1"/>
          </p:nvPr>
        </p:nvSpPr>
        <p:spPr/>
        <p:txBody>
          <a:bodyPr>
            <a:normAutofit/>
          </a:bodyPr>
          <a:lstStyle/>
          <a:p>
            <a:r>
              <a:rPr lang="en-US" sz="2400" dirty="0"/>
              <a:t>What are the results of Israel’s idolatry (32:25, 25-29, 35; 33:3)?</a:t>
            </a:r>
          </a:p>
          <a:p>
            <a:r>
              <a:rPr lang="en-US" sz="2400" dirty="0"/>
              <a:t>How is this a warning to us?</a:t>
            </a:r>
          </a:p>
        </p:txBody>
      </p:sp>
    </p:spTree>
    <p:extLst>
      <p:ext uri="{BB962C8B-B14F-4D97-AF65-F5344CB8AC3E}">
        <p14:creationId xmlns:p14="http://schemas.microsoft.com/office/powerpoint/2010/main" val="68114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Intercession (Exodus 32-34)</a:t>
            </a:r>
          </a:p>
        </p:txBody>
      </p:sp>
      <p:sp>
        <p:nvSpPr>
          <p:cNvPr id="3" name="Content Placeholder 2"/>
          <p:cNvSpPr>
            <a:spLocks noGrp="1"/>
          </p:cNvSpPr>
          <p:nvPr>
            <p:ph idx="1"/>
          </p:nvPr>
        </p:nvSpPr>
        <p:spPr>
          <a:xfrm>
            <a:off x="677334" y="2160589"/>
            <a:ext cx="8878790" cy="4304605"/>
          </a:xfrm>
        </p:spPr>
        <p:txBody>
          <a:bodyPr>
            <a:normAutofit/>
          </a:bodyPr>
          <a:lstStyle/>
          <a:p>
            <a:r>
              <a:rPr lang="en-US" sz="2400" dirty="0"/>
              <a:t>The people make a calf, Aaron makes excuses, and Moses makes intercession for them (read 32:11-14, 32:30-34, 33:12-19, 34:9).*  </a:t>
            </a:r>
          </a:p>
          <a:p>
            <a:pPr lvl="1"/>
            <a:r>
              <a:rPr lang="en-US" sz="2200" dirty="0"/>
              <a:t>To what attribute of God does Moses appeal?</a:t>
            </a:r>
          </a:p>
          <a:p>
            <a:pPr lvl="1"/>
            <a:r>
              <a:rPr lang="en-US" sz="2200" dirty="0"/>
              <a:t>What request does Moses make?</a:t>
            </a:r>
          </a:p>
          <a:p>
            <a:pPr lvl="1"/>
            <a:r>
              <a:rPr lang="en-US" sz="2200" dirty="0"/>
              <a:t>How does God respond?</a:t>
            </a:r>
          </a:p>
        </p:txBody>
      </p:sp>
    </p:spTree>
    <p:extLst>
      <p:ext uri="{BB962C8B-B14F-4D97-AF65-F5344CB8AC3E}">
        <p14:creationId xmlns:p14="http://schemas.microsoft.com/office/powerpoint/2010/main" val="2982046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Intercession (Exodus 32-34)</a:t>
            </a:r>
          </a:p>
        </p:txBody>
      </p:sp>
      <p:sp>
        <p:nvSpPr>
          <p:cNvPr id="3" name="Content Placeholder 2"/>
          <p:cNvSpPr>
            <a:spLocks noGrp="1"/>
          </p:cNvSpPr>
          <p:nvPr>
            <p:ph idx="1"/>
          </p:nvPr>
        </p:nvSpPr>
        <p:spPr>
          <a:xfrm>
            <a:off x="677334" y="2160589"/>
            <a:ext cx="8878790" cy="4304605"/>
          </a:xfrm>
        </p:spPr>
        <p:txBody>
          <a:bodyPr>
            <a:normAutofit/>
          </a:bodyPr>
          <a:lstStyle/>
          <a:p>
            <a:r>
              <a:rPr lang="en-US" sz="2400" dirty="0"/>
              <a:t>The people make a calf, Aaron makes excuses, and Moses makes intercession for them (read 32:11-14, 32:30-34, 33:12-19, 34:9).*  </a:t>
            </a:r>
          </a:p>
          <a:p>
            <a:pPr lvl="1"/>
            <a:r>
              <a:rPr lang="en-US" sz="2200" dirty="0"/>
              <a:t>To what attribute of God does Moses appeal?</a:t>
            </a:r>
          </a:p>
          <a:p>
            <a:pPr lvl="1"/>
            <a:r>
              <a:rPr lang="en-US" sz="2200" dirty="0"/>
              <a:t>What request does Moses make?</a:t>
            </a:r>
          </a:p>
          <a:p>
            <a:pPr lvl="1"/>
            <a:r>
              <a:rPr lang="en-US" sz="2200" dirty="0"/>
              <a:t>How does God respond?</a:t>
            </a:r>
          </a:p>
          <a:p>
            <a:r>
              <a:rPr lang="en-US" sz="2400" dirty="0"/>
              <a:t>What can we learn from Moses’ example of intercession and apply to our own prayer?</a:t>
            </a:r>
          </a:p>
        </p:txBody>
      </p:sp>
    </p:spTree>
    <p:extLst>
      <p:ext uri="{BB962C8B-B14F-4D97-AF65-F5344CB8AC3E}">
        <p14:creationId xmlns:p14="http://schemas.microsoft.com/office/powerpoint/2010/main" val="705139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Intercession (Exodus 32-34)</a:t>
            </a:r>
          </a:p>
        </p:txBody>
      </p:sp>
      <p:sp>
        <p:nvSpPr>
          <p:cNvPr id="3" name="Content Placeholder 2"/>
          <p:cNvSpPr>
            <a:spLocks noGrp="1"/>
          </p:cNvSpPr>
          <p:nvPr>
            <p:ph idx="1"/>
          </p:nvPr>
        </p:nvSpPr>
        <p:spPr>
          <a:xfrm>
            <a:off x="677334" y="2160589"/>
            <a:ext cx="8878790" cy="4304605"/>
          </a:xfrm>
        </p:spPr>
        <p:txBody>
          <a:bodyPr>
            <a:normAutofit/>
          </a:bodyPr>
          <a:lstStyle/>
          <a:p>
            <a:r>
              <a:rPr lang="en-US" sz="2400" dirty="0"/>
              <a:t>The people make a calf, Aaron makes excuses, and Moses makes intercession for them (read 32:11-14, 32:30-34, 33:12-19, 34:9).*  </a:t>
            </a:r>
          </a:p>
          <a:p>
            <a:pPr lvl="1"/>
            <a:r>
              <a:rPr lang="en-US" sz="2200" dirty="0"/>
              <a:t>To what attribute of God does Moses appeal?</a:t>
            </a:r>
          </a:p>
          <a:p>
            <a:pPr lvl="1"/>
            <a:r>
              <a:rPr lang="en-US" sz="2200" dirty="0"/>
              <a:t>What request does Moses make?</a:t>
            </a:r>
          </a:p>
          <a:p>
            <a:pPr lvl="1"/>
            <a:r>
              <a:rPr lang="en-US" sz="2200" dirty="0"/>
              <a:t>How does God respond?</a:t>
            </a:r>
          </a:p>
          <a:p>
            <a:r>
              <a:rPr lang="en-US" sz="2400" dirty="0"/>
              <a:t>What can we learn from Moses’ example of intercession and apply to our own prayer?</a:t>
            </a:r>
          </a:p>
          <a:p>
            <a:r>
              <a:rPr lang="en-US" sz="2400" dirty="0"/>
              <a:t>How does Moses’ intercession point to Jesus (Isaiah 53:6, Hebrews 7:25)?</a:t>
            </a:r>
          </a:p>
        </p:txBody>
      </p:sp>
    </p:spTree>
    <p:extLst>
      <p:ext uri="{BB962C8B-B14F-4D97-AF65-F5344CB8AC3E}">
        <p14:creationId xmlns:p14="http://schemas.microsoft.com/office/powerpoint/2010/main" val="3166509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Great God (Exodus 34)</a:t>
            </a:r>
          </a:p>
        </p:txBody>
      </p:sp>
      <p:sp>
        <p:nvSpPr>
          <p:cNvPr id="3" name="Content Placeholder 2"/>
          <p:cNvSpPr>
            <a:spLocks noGrp="1"/>
          </p:cNvSpPr>
          <p:nvPr>
            <p:ph idx="1"/>
          </p:nvPr>
        </p:nvSpPr>
        <p:spPr>
          <a:xfrm>
            <a:off x="391396" y="1774223"/>
            <a:ext cx="9168543" cy="4690971"/>
          </a:xfrm>
        </p:spPr>
        <p:txBody>
          <a:bodyPr>
            <a:normAutofit/>
          </a:bodyPr>
          <a:lstStyle/>
          <a:p>
            <a:pPr marL="0" indent="0" algn="ctr">
              <a:buNone/>
            </a:pPr>
            <a:r>
              <a:rPr lang="en-US" sz="2400" dirty="0"/>
              <a:t>The Lord passed before him and proclaimed, “The Lord, the Lord, a God merciful and gracious, slow to anger, and abounding in steadfast love and faithfulness, keeping steadfast love for thousands, forgiving iniquity and transgression and sin, but who will by no means clear the guilty….”</a:t>
            </a:r>
          </a:p>
          <a:p>
            <a:r>
              <a:rPr lang="en-US" sz="2400" dirty="0"/>
              <a:t>What do you notice about God?</a:t>
            </a:r>
          </a:p>
          <a:p>
            <a:endParaRPr lang="en-US" sz="2400" dirty="0"/>
          </a:p>
        </p:txBody>
      </p:sp>
    </p:spTree>
    <p:extLst>
      <p:ext uri="{BB962C8B-B14F-4D97-AF65-F5344CB8AC3E}">
        <p14:creationId xmlns:p14="http://schemas.microsoft.com/office/powerpoint/2010/main" val="4062181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Great God (Exodus 34)</a:t>
            </a:r>
          </a:p>
        </p:txBody>
      </p:sp>
      <p:sp>
        <p:nvSpPr>
          <p:cNvPr id="3" name="Content Placeholder 2"/>
          <p:cNvSpPr>
            <a:spLocks noGrp="1"/>
          </p:cNvSpPr>
          <p:nvPr>
            <p:ph idx="1"/>
          </p:nvPr>
        </p:nvSpPr>
        <p:spPr>
          <a:xfrm>
            <a:off x="391396" y="1774223"/>
            <a:ext cx="9168543" cy="4690971"/>
          </a:xfrm>
        </p:spPr>
        <p:txBody>
          <a:bodyPr>
            <a:normAutofit/>
          </a:bodyPr>
          <a:lstStyle/>
          <a:p>
            <a:pPr marL="0" indent="0" algn="ctr">
              <a:buNone/>
            </a:pPr>
            <a:r>
              <a:rPr lang="en-US" sz="2400" dirty="0"/>
              <a:t>The Lord passed before him and proclaimed, “The Lord, the Lord, a God merciful and gracious, slow to anger, and abounding in steadfast love and faithfulness, keeping steadfast love for thousands, forgiving iniquity and transgression and sin, but who will by no means clear the guilty….”</a:t>
            </a:r>
          </a:p>
          <a:p>
            <a:r>
              <a:rPr lang="en-US" sz="2400" dirty="0"/>
              <a:t>What do you notice about God?</a:t>
            </a:r>
          </a:p>
          <a:p>
            <a:pPr lvl="1"/>
            <a:r>
              <a:rPr lang="en-US" sz="2200" dirty="0"/>
              <a:t>Is God just waiting to pounce on us at the first sign of sin?</a:t>
            </a:r>
          </a:p>
          <a:p>
            <a:endParaRPr lang="en-US" sz="2400" dirty="0"/>
          </a:p>
        </p:txBody>
      </p:sp>
    </p:spTree>
    <p:extLst>
      <p:ext uri="{BB962C8B-B14F-4D97-AF65-F5344CB8AC3E}">
        <p14:creationId xmlns:p14="http://schemas.microsoft.com/office/powerpoint/2010/main" val="1738348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Great God (Exodus 34)</a:t>
            </a:r>
          </a:p>
        </p:txBody>
      </p:sp>
      <p:sp>
        <p:nvSpPr>
          <p:cNvPr id="3" name="Content Placeholder 2"/>
          <p:cNvSpPr>
            <a:spLocks noGrp="1"/>
          </p:cNvSpPr>
          <p:nvPr>
            <p:ph idx="1"/>
          </p:nvPr>
        </p:nvSpPr>
        <p:spPr>
          <a:xfrm>
            <a:off x="391396" y="1774223"/>
            <a:ext cx="9168543" cy="4690971"/>
          </a:xfrm>
        </p:spPr>
        <p:txBody>
          <a:bodyPr>
            <a:normAutofit/>
          </a:bodyPr>
          <a:lstStyle/>
          <a:p>
            <a:pPr marL="0" indent="0" algn="ctr">
              <a:buNone/>
            </a:pPr>
            <a:r>
              <a:rPr lang="en-US" sz="2400" dirty="0"/>
              <a:t>The Lord passed before him and proclaimed, “The Lord, the Lord, a God merciful and gracious, slow to anger, and abounding in steadfast love and faithfulness, keeping steadfast love for thousands, forgiving iniquity and transgression and sin, but who will by no means clear the guilty….”</a:t>
            </a:r>
          </a:p>
          <a:p>
            <a:r>
              <a:rPr lang="en-US" sz="2400" dirty="0"/>
              <a:t>What do you notice about God?</a:t>
            </a:r>
          </a:p>
          <a:p>
            <a:pPr lvl="1"/>
            <a:r>
              <a:rPr lang="en-US" sz="2200" dirty="0"/>
              <a:t>Is God just waiting to pounce on us at the first sign of sin?</a:t>
            </a:r>
          </a:p>
          <a:p>
            <a:pPr lvl="1"/>
            <a:r>
              <a:rPr lang="en-US" sz="2200" dirty="0"/>
              <a:t>Is God a harsh, mean, impatient taskmaster?</a:t>
            </a:r>
          </a:p>
          <a:p>
            <a:endParaRPr lang="en-US" sz="2400" dirty="0"/>
          </a:p>
        </p:txBody>
      </p:sp>
    </p:spTree>
    <p:extLst>
      <p:ext uri="{BB962C8B-B14F-4D97-AF65-F5344CB8AC3E}">
        <p14:creationId xmlns:p14="http://schemas.microsoft.com/office/powerpoint/2010/main" val="114006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Great God (Exodus 34)</a:t>
            </a:r>
          </a:p>
        </p:txBody>
      </p:sp>
      <p:sp>
        <p:nvSpPr>
          <p:cNvPr id="3" name="Content Placeholder 2"/>
          <p:cNvSpPr>
            <a:spLocks noGrp="1"/>
          </p:cNvSpPr>
          <p:nvPr>
            <p:ph idx="1"/>
          </p:nvPr>
        </p:nvSpPr>
        <p:spPr>
          <a:xfrm>
            <a:off x="391396" y="1774223"/>
            <a:ext cx="9168543" cy="4690971"/>
          </a:xfrm>
        </p:spPr>
        <p:txBody>
          <a:bodyPr>
            <a:normAutofit/>
          </a:bodyPr>
          <a:lstStyle/>
          <a:p>
            <a:pPr marL="0" indent="0" algn="ctr">
              <a:buNone/>
            </a:pPr>
            <a:r>
              <a:rPr lang="en-US" sz="2400" dirty="0"/>
              <a:t>The Lord passed before him and proclaimed, “The Lord, the Lord, a God merciful and gracious, slow to anger, and abounding in steadfast love and faithfulness, keeping steadfast love for thousands, forgiving iniquity and transgression and sin, but who will by no means clear the guilty….”</a:t>
            </a:r>
          </a:p>
          <a:p>
            <a:r>
              <a:rPr lang="en-US" sz="2400" dirty="0"/>
              <a:t>What do you notice about God?</a:t>
            </a:r>
          </a:p>
          <a:p>
            <a:pPr lvl="1"/>
            <a:r>
              <a:rPr lang="en-US" sz="2200" dirty="0"/>
              <a:t>Is God just waiting to pounce on us at the first sign of sin?</a:t>
            </a:r>
          </a:p>
          <a:p>
            <a:pPr lvl="1"/>
            <a:r>
              <a:rPr lang="en-US" sz="2200" dirty="0"/>
              <a:t>Is God a harsh, mean, impatient taskmaster?</a:t>
            </a:r>
          </a:p>
          <a:p>
            <a:pPr lvl="1"/>
            <a:r>
              <a:rPr lang="en-US" sz="2200" dirty="0"/>
              <a:t>Is God a doting grandfatherly type that winks at sin?</a:t>
            </a:r>
          </a:p>
          <a:p>
            <a:endParaRPr lang="en-US" sz="2400" dirty="0"/>
          </a:p>
        </p:txBody>
      </p:sp>
    </p:spTree>
    <p:extLst>
      <p:ext uri="{BB962C8B-B14F-4D97-AF65-F5344CB8AC3E}">
        <p14:creationId xmlns:p14="http://schemas.microsoft.com/office/powerpoint/2010/main" val="736011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Great God (Exodus 34)</a:t>
            </a:r>
          </a:p>
        </p:txBody>
      </p:sp>
      <p:sp>
        <p:nvSpPr>
          <p:cNvPr id="3" name="Content Placeholder 2"/>
          <p:cNvSpPr>
            <a:spLocks noGrp="1"/>
          </p:cNvSpPr>
          <p:nvPr>
            <p:ph idx="1"/>
          </p:nvPr>
        </p:nvSpPr>
        <p:spPr>
          <a:xfrm>
            <a:off x="391396" y="1774223"/>
            <a:ext cx="9168543" cy="4690971"/>
          </a:xfrm>
        </p:spPr>
        <p:txBody>
          <a:bodyPr>
            <a:normAutofit/>
          </a:bodyPr>
          <a:lstStyle/>
          <a:p>
            <a:pPr marL="0" indent="0" algn="ctr">
              <a:buNone/>
            </a:pPr>
            <a:r>
              <a:rPr lang="en-US" sz="2400" dirty="0"/>
              <a:t>The Lord passed before him and proclaimed, “The Lord, the Lord, a God merciful and gracious, slow to anger, and abounding in steadfast love and faithfulness, keeping steadfast love for thousands, forgiving iniquity and transgression and sin, but who will by no means clear the guilty….”</a:t>
            </a:r>
          </a:p>
          <a:p>
            <a:r>
              <a:rPr lang="en-US" sz="2400" dirty="0"/>
              <a:t>What do you notice about God?</a:t>
            </a:r>
          </a:p>
          <a:p>
            <a:pPr lvl="1"/>
            <a:r>
              <a:rPr lang="en-US" sz="2200" dirty="0"/>
              <a:t>Is God just waiting to pounce on us at the first sign of sin?</a:t>
            </a:r>
          </a:p>
          <a:p>
            <a:pPr lvl="1"/>
            <a:r>
              <a:rPr lang="en-US" sz="2200" dirty="0"/>
              <a:t>Is God a harsh, mean, impatient taskmaster?</a:t>
            </a:r>
          </a:p>
          <a:p>
            <a:pPr lvl="1"/>
            <a:r>
              <a:rPr lang="en-US" sz="2200" dirty="0"/>
              <a:t>Is God a doting grandfatherly type that winks at sin?</a:t>
            </a:r>
          </a:p>
          <a:p>
            <a:r>
              <a:rPr lang="en-US" sz="2400" dirty="0"/>
              <a:t>How might we apply God’s character to our relationship with Him?  </a:t>
            </a:r>
          </a:p>
        </p:txBody>
      </p:sp>
    </p:spTree>
    <p:extLst>
      <p:ext uri="{BB962C8B-B14F-4D97-AF65-F5344CB8AC3E}">
        <p14:creationId xmlns:p14="http://schemas.microsoft.com/office/powerpoint/2010/main" val="200558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Great God (Exodus 34)</a:t>
            </a:r>
          </a:p>
        </p:txBody>
      </p:sp>
      <p:sp>
        <p:nvSpPr>
          <p:cNvPr id="3" name="Content Placeholder 2"/>
          <p:cNvSpPr>
            <a:spLocks noGrp="1"/>
          </p:cNvSpPr>
          <p:nvPr>
            <p:ph idx="1"/>
          </p:nvPr>
        </p:nvSpPr>
        <p:spPr>
          <a:xfrm>
            <a:off x="391396" y="1774223"/>
            <a:ext cx="9168543" cy="4690971"/>
          </a:xfrm>
        </p:spPr>
        <p:txBody>
          <a:bodyPr>
            <a:normAutofit/>
          </a:bodyPr>
          <a:lstStyle/>
          <a:p>
            <a:pPr marL="0" indent="0" algn="ctr">
              <a:buNone/>
            </a:pPr>
            <a:r>
              <a:rPr lang="en-US" sz="2400" dirty="0"/>
              <a:t>The Lord passed before him and proclaimed, “The Lord, the Lord, a God merciful and gracious, slow to anger, and abounding in steadfast love and faithfulness, keeping steadfast love for thousands, forgiving iniquity and transgression and sin, but who will by no means clear the guilty….”</a:t>
            </a:r>
          </a:p>
          <a:p>
            <a:r>
              <a:rPr lang="en-US" sz="2400" dirty="0"/>
              <a:t>What do you notice about God?</a:t>
            </a:r>
          </a:p>
          <a:p>
            <a:pPr lvl="1"/>
            <a:r>
              <a:rPr lang="en-US" sz="2200" dirty="0"/>
              <a:t>Is God just waiting to pounce on us at the first sign of sin?</a:t>
            </a:r>
          </a:p>
          <a:p>
            <a:pPr lvl="1"/>
            <a:r>
              <a:rPr lang="en-US" sz="2200" dirty="0"/>
              <a:t>Is God a harsh, mean, impatient taskmaster?</a:t>
            </a:r>
          </a:p>
          <a:p>
            <a:pPr lvl="1"/>
            <a:r>
              <a:rPr lang="en-US" sz="2200" dirty="0"/>
              <a:t>Is God a doting grandfatherly type that winks at sin?</a:t>
            </a:r>
          </a:p>
          <a:p>
            <a:r>
              <a:rPr lang="en-US" sz="2400" dirty="0"/>
              <a:t>How might we apply God’s character to our relationship with Him?  Our prayers?  </a:t>
            </a:r>
          </a:p>
        </p:txBody>
      </p:sp>
    </p:spTree>
    <p:extLst>
      <p:ext uri="{BB962C8B-B14F-4D97-AF65-F5344CB8AC3E}">
        <p14:creationId xmlns:p14="http://schemas.microsoft.com/office/powerpoint/2010/main" val="2653743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Great God (Exodus 34)</a:t>
            </a:r>
          </a:p>
        </p:txBody>
      </p:sp>
      <p:sp>
        <p:nvSpPr>
          <p:cNvPr id="3" name="Content Placeholder 2"/>
          <p:cNvSpPr>
            <a:spLocks noGrp="1"/>
          </p:cNvSpPr>
          <p:nvPr>
            <p:ph idx="1"/>
          </p:nvPr>
        </p:nvSpPr>
        <p:spPr>
          <a:xfrm>
            <a:off x="391396" y="1774223"/>
            <a:ext cx="9168543" cy="4690971"/>
          </a:xfrm>
        </p:spPr>
        <p:txBody>
          <a:bodyPr>
            <a:normAutofit/>
          </a:bodyPr>
          <a:lstStyle/>
          <a:p>
            <a:pPr marL="0" indent="0" algn="ctr">
              <a:buNone/>
            </a:pPr>
            <a:r>
              <a:rPr lang="en-US" sz="2400" dirty="0"/>
              <a:t>The Lord passed before him and proclaimed, “The Lord, the Lord, a God merciful and gracious, slow to anger, and abounding in steadfast love and faithfulness, keeping steadfast love for thousands, forgiving iniquity and transgression and sin, but who will by no means clear the guilty….”</a:t>
            </a:r>
          </a:p>
          <a:p>
            <a:r>
              <a:rPr lang="en-US" sz="2400" dirty="0"/>
              <a:t>What do you notice about God?</a:t>
            </a:r>
          </a:p>
          <a:p>
            <a:pPr lvl="1"/>
            <a:r>
              <a:rPr lang="en-US" sz="2200" dirty="0"/>
              <a:t>Is God just waiting to pounce on us at the first sign of sin?</a:t>
            </a:r>
          </a:p>
          <a:p>
            <a:pPr lvl="1"/>
            <a:r>
              <a:rPr lang="en-US" sz="2200" dirty="0"/>
              <a:t>Is God a harsh, mean, impatient taskmaster?</a:t>
            </a:r>
          </a:p>
          <a:p>
            <a:pPr lvl="1"/>
            <a:r>
              <a:rPr lang="en-US" sz="2200" dirty="0"/>
              <a:t>Is God a doting grandfatherly type that winks at sin?</a:t>
            </a:r>
          </a:p>
          <a:p>
            <a:r>
              <a:rPr lang="en-US" sz="2400" dirty="0"/>
              <a:t>How might we apply God’s character to our relationship with Him?  Our prayers?  Our relationship with others?</a:t>
            </a:r>
            <a:endParaRPr lang="en-US" sz="2200" dirty="0"/>
          </a:p>
          <a:p>
            <a:endParaRPr lang="en-US" sz="2400" dirty="0"/>
          </a:p>
        </p:txBody>
      </p:sp>
    </p:spTree>
    <p:extLst>
      <p:ext uri="{BB962C8B-B14F-4D97-AF65-F5344CB8AC3E}">
        <p14:creationId xmlns:p14="http://schemas.microsoft.com/office/powerpoint/2010/main" val="812572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77334" y="2160589"/>
            <a:ext cx="8596668" cy="4446273"/>
          </a:xfrm>
        </p:spPr>
        <p:txBody>
          <a:bodyPr>
            <a:normAutofit/>
          </a:bodyPr>
          <a:lstStyle/>
          <a:p>
            <a:r>
              <a:rPr lang="en-US" sz="2400" dirty="0"/>
              <a:t>We must be careful not to stray into idolatry – following other gods and making false images of the one true God.  Excuses are foolish and consequences are real.</a:t>
            </a:r>
          </a:p>
          <a:p>
            <a:endParaRPr lang="en-US" sz="2400" dirty="0"/>
          </a:p>
          <a:p>
            <a:endParaRPr lang="en-US" sz="2400" dirty="0"/>
          </a:p>
        </p:txBody>
      </p:sp>
    </p:spTree>
    <p:extLst>
      <p:ext uri="{BB962C8B-B14F-4D97-AF65-F5344CB8AC3E}">
        <p14:creationId xmlns:p14="http://schemas.microsoft.com/office/powerpoint/2010/main" val="1174406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77334" y="2160589"/>
            <a:ext cx="8596668" cy="4446273"/>
          </a:xfrm>
        </p:spPr>
        <p:txBody>
          <a:bodyPr>
            <a:normAutofit/>
          </a:bodyPr>
          <a:lstStyle/>
          <a:p>
            <a:r>
              <a:rPr lang="en-US" sz="2400" dirty="0"/>
              <a:t>We must be careful not to stray into idolatry – following other gods and making false images of the one true God.  Excuses are foolish and consequences are real.</a:t>
            </a:r>
          </a:p>
          <a:p>
            <a:r>
              <a:rPr lang="en-US" sz="2400" dirty="0"/>
              <a:t>Like Moses, we can intercede for others – appealing to God’s character, making our requests, and leaving the answers in His hands.</a:t>
            </a:r>
          </a:p>
          <a:p>
            <a:endParaRPr lang="en-US" sz="2400" dirty="0"/>
          </a:p>
          <a:p>
            <a:endParaRPr lang="en-US" sz="2400" dirty="0"/>
          </a:p>
        </p:txBody>
      </p:sp>
    </p:spTree>
    <p:extLst>
      <p:ext uri="{BB962C8B-B14F-4D97-AF65-F5344CB8AC3E}">
        <p14:creationId xmlns:p14="http://schemas.microsoft.com/office/powerpoint/2010/main" val="476602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77334" y="2160589"/>
            <a:ext cx="8596668" cy="4446273"/>
          </a:xfrm>
        </p:spPr>
        <p:txBody>
          <a:bodyPr>
            <a:normAutofit/>
          </a:bodyPr>
          <a:lstStyle/>
          <a:p>
            <a:r>
              <a:rPr lang="en-US" sz="2400" dirty="0"/>
              <a:t>We must be careful not to stray into idolatry – following other gods and making false images of the one true God.  Excuses are foolish and consequences are real.</a:t>
            </a:r>
          </a:p>
          <a:p>
            <a:r>
              <a:rPr lang="en-US" sz="2400" dirty="0"/>
              <a:t>Like Moses, we can intercede for others – appealing to God’s character, making our requests, and leaving the answers in His hands.</a:t>
            </a:r>
          </a:p>
          <a:p>
            <a:r>
              <a:rPr lang="en-US" sz="2400" dirty="0"/>
              <a:t>Jesus took the penalty for our sin in our place and always lives to intercede for us before the Father.</a:t>
            </a:r>
          </a:p>
          <a:p>
            <a:endParaRPr lang="en-US" sz="2400" dirty="0"/>
          </a:p>
          <a:p>
            <a:endParaRPr lang="en-US" sz="2400" dirty="0"/>
          </a:p>
        </p:txBody>
      </p:sp>
    </p:spTree>
    <p:extLst>
      <p:ext uri="{BB962C8B-B14F-4D97-AF65-F5344CB8AC3E}">
        <p14:creationId xmlns:p14="http://schemas.microsoft.com/office/powerpoint/2010/main" val="3069646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77334" y="2160589"/>
            <a:ext cx="8596668" cy="4446273"/>
          </a:xfrm>
        </p:spPr>
        <p:txBody>
          <a:bodyPr>
            <a:normAutofit/>
          </a:bodyPr>
          <a:lstStyle/>
          <a:p>
            <a:r>
              <a:rPr lang="en-US" sz="2400" dirty="0"/>
              <a:t>We must be careful not to stray into idolatry – following other gods and making false images of the one true God.  Excuses are foolish and consequences are real.</a:t>
            </a:r>
          </a:p>
          <a:p>
            <a:r>
              <a:rPr lang="en-US" sz="2400" dirty="0"/>
              <a:t>Like Moses, we can intercede for others – appealing to God’s character, making our requests, and leaving the answers in His hands.</a:t>
            </a:r>
          </a:p>
          <a:p>
            <a:r>
              <a:rPr lang="en-US" sz="2400" dirty="0"/>
              <a:t>Jesus took the penalty for our sin in our place and always lives to intercede for us before the Father.</a:t>
            </a:r>
          </a:p>
          <a:p>
            <a:r>
              <a:rPr lang="en-US" sz="2400" dirty="0"/>
              <a:t>The truth about God’s character should effect how we relate to Him and how we relate to others.</a:t>
            </a:r>
          </a:p>
          <a:p>
            <a:endParaRPr lang="en-US" sz="2400" dirty="0"/>
          </a:p>
          <a:p>
            <a:endParaRPr lang="en-US" sz="2400" dirty="0"/>
          </a:p>
        </p:txBody>
      </p:sp>
    </p:spTree>
    <p:extLst>
      <p:ext uri="{BB962C8B-B14F-4D97-AF65-F5344CB8AC3E}">
        <p14:creationId xmlns:p14="http://schemas.microsoft.com/office/powerpoint/2010/main" val="1056648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D3BD18-E57C-597A-6C9A-DCF671710B94}"/>
              </a:ext>
            </a:extLst>
          </p:cNvPr>
          <p:cNvSpPr txBox="1"/>
          <p:nvPr/>
        </p:nvSpPr>
        <p:spPr>
          <a:xfrm>
            <a:off x="5505061" y="3429000"/>
            <a:ext cx="391454" cy="369332"/>
          </a:xfrm>
          <a:prstGeom prst="rect">
            <a:avLst/>
          </a:prstGeom>
          <a:noFill/>
        </p:spPr>
        <p:txBody>
          <a:bodyPr wrap="none" rtlCol="0">
            <a:spAutoFit/>
          </a:bodyPr>
          <a:lstStyle/>
          <a:p>
            <a:r>
              <a:rPr lang="en-US" dirty="0"/>
              <a:t>   </a:t>
            </a:r>
          </a:p>
        </p:txBody>
      </p:sp>
      <p:sp>
        <p:nvSpPr>
          <p:cNvPr id="4" name="TextBox 3">
            <a:extLst>
              <a:ext uri="{FF2B5EF4-FFF2-40B4-BE49-F238E27FC236}">
                <a16:creationId xmlns:a16="http://schemas.microsoft.com/office/drawing/2014/main" id="{E22D9B83-47C4-3E1C-F203-29893BF5C0F4}"/>
              </a:ext>
            </a:extLst>
          </p:cNvPr>
          <p:cNvSpPr txBox="1"/>
          <p:nvPr/>
        </p:nvSpPr>
        <p:spPr>
          <a:xfrm>
            <a:off x="4945224" y="3429000"/>
            <a:ext cx="391454" cy="369332"/>
          </a:xfrm>
          <a:prstGeom prst="rect">
            <a:avLst/>
          </a:prstGeom>
          <a:noFill/>
        </p:spPr>
        <p:txBody>
          <a:bodyPr wrap="none" rtlCol="0">
            <a:spAutoFit/>
          </a:bodyPr>
          <a:lstStyle/>
          <a:p>
            <a:r>
              <a:rPr lang="en-US" dirty="0"/>
              <a:t>   </a:t>
            </a:r>
          </a:p>
        </p:txBody>
      </p:sp>
      <p:sp>
        <p:nvSpPr>
          <p:cNvPr id="7" name="TextBox 6">
            <a:extLst>
              <a:ext uri="{FF2B5EF4-FFF2-40B4-BE49-F238E27FC236}">
                <a16:creationId xmlns:a16="http://schemas.microsoft.com/office/drawing/2014/main" id="{BDE461C0-6F44-458B-5845-808D5AA3CCED}"/>
              </a:ext>
            </a:extLst>
          </p:cNvPr>
          <p:cNvSpPr txBox="1"/>
          <p:nvPr/>
        </p:nvSpPr>
        <p:spPr>
          <a:xfrm>
            <a:off x="1792085" y="3105834"/>
            <a:ext cx="6697731" cy="646331"/>
          </a:xfrm>
          <a:prstGeom prst="rect">
            <a:avLst/>
          </a:prstGeom>
          <a:noFill/>
        </p:spPr>
        <p:txBody>
          <a:bodyPr wrap="none" rtlCol="0">
            <a:spAutoFit/>
          </a:bodyPr>
          <a:lstStyle/>
          <a:p>
            <a:pPr algn="ctr"/>
            <a:r>
              <a:rPr lang="en-US" dirty="0"/>
              <a:t>© 2025 Brian J. Mikul. All rights reserved.  Used by permission.</a:t>
            </a:r>
          </a:p>
          <a:p>
            <a:pPr algn="ctr"/>
            <a:r>
              <a:rPr lang="en-US" dirty="0"/>
              <a:t>Please visit brianjmikul.com for more studies.</a:t>
            </a:r>
          </a:p>
        </p:txBody>
      </p:sp>
    </p:spTree>
    <p:extLst>
      <p:ext uri="{BB962C8B-B14F-4D97-AF65-F5344CB8AC3E}">
        <p14:creationId xmlns:p14="http://schemas.microsoft.com/office/powerpoint/2010/main" val="2199735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55</TotalTime>
  <Words>1827</Words>
  <Application>Microsoft Office PowerPoint</Application>
  <PresentationFormat>Widescreen</PresentationFormat>
  <Paragraphs>123</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Trebuchet MS</vt:lpstr>
      <vt:lpstr>Wingdings 3</vt:lpstr>
      <vt:lpstr>Facet</vt:lpstr>
      <vt:lpstr>Idolatry &amp; Intercession</vt:lpstr>
      <vt:lpstr>Gifts of the Spirit (Exodus 31)</vt:lpstr>
      <vt:lpstr>Gifts of the Spirit (Exodus 31)</vt:lpstr>
      <vt:lpstr>Idolatry (Exodus 32)</vt:lpstr>
      <vt:lpstr>Idolatry (Exodus 32)</vt:lpstr>
      <vt:lpstr>Idolatry (Exodus 32)</vt:lpstr>
      <vt:lpstr>Idolatry (Exodus 32)</vt:lpstr>
      <vt:lpstr>Idolatry (Exodus 32)</vt:lpstr>
      <vt:lpstr>Idolatry (Exodus 32)</vt:lpstr>
      <vt:lpstr>Idolatry Excuses (Exodus 32)</vt:lpstr>
      <vt:lpstr>Idolatry Excuses (Exodus 32)</vt:lpstr>
      <vt:lpstr>Idolatry Excuses (Exodus 32)</vt:lpstr>
      <vt:lpstr>Idolatry Results (Exodus 32-33)</vt:lpstr>
      <vt:lpstr>Idolatry Results (Exodus 32-33)</vt:lpstr>
      <vt:lpstr>Intercession (Exodus 32-34)</vt:lpstr>
      <vt:lpstr>Intercession (Exodus 32-34)</vt:lpstr>
      <vt:lpstr>Intercession (Exodus 32-34)</vt:lpstr>
      <vt:lpstr>Our Great God (Exodus 34)</vt:lpstr>
      <vt:lpstr>Our Great God (Exodus 34)</vt:lpstr>
      <vt:lpstr>Our Great God (Exodus 34)</vt:lpstr>
      <vt:lpstr>Our Great God (Exodus 34)</vt:lpstr>
      <vt:lpstr>Our Great God (Exodus 34)</vt:lpstr>
      <vt:lpstr>Our Great God (Exodus 34)</vt:lpstr>
      <vt:lpstr>Our Great God (Exodus 34)</vt:lpstr>
      <vt:lpstr>Summary</vt:lpstr>
      <vt:lpstr>Summary</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Idolatry &amp; Intercession</dc:title>
  <dc:creator>Brian Mikul</dc:creator>
  <cp:lastModifiedBy>Brian Mikul</cp:lastModifiedBy>
  <cp:revision>7</cp:revision>
  <dcterms:created xsi:type="dcterms:W3CDTF">2022-02-16T14:05:01Z</dcterms:created>
  <dcterms:modified xsi:type="dcterms:W3CDTF">2025-08-26T21:35:47Z</dcterms:modified>
</cp:coreProperties>
</file>