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58" r:id="rId7"/>
    <p:sldId id="269" r:id="rId8"/>
    <p:sldId id="270" r:id="rId9"/>
    <p:sldId id="259" r:id="rId10"/>
    <p:sldId id="271" r:id="rId11"/>
    <p:sldId id="272" r:id="rId12"/>
    <p:sldId id="273" r:id="rId13"/>
    <p:sldId id="260" r:id="rId14"/>
    <p:sldId id="274" r:id="rId15"/>
    <p:sldId id="275" r:id="rId16"/>
    <p:sldId id="276" r:id="rId17"/>
    <p:sldId id="261" r:id="rId18"/>
    <p:sldId id="277" r:id="rId19"/>
    <p:sldId id="278" r:id="rId20"/>
    <p:sldId id="279" r:id="rId21"/>
    <p:sldId id="262" r:id="rId22"/>
    <p:sldId id="280" r:id="rId23"/>
    <p:sldId id="281" r:id="rId24"/>
    <p:sldId id="282" r:id="rId25"/>
    <p:sldId id="283" r:id="rId26"/>
    <p:sldId id="263" r:id="rId27"/>
    <p:sldId id="284" r:id="rId28"/>
    <p:sldId id="285" r:id="rId29"/>
    <p:sldId id="264" r:id="rId30"/>
    <p:sldId id="286" r:id="rId31"/>
    <p:sldId id="287" r:id="rId32"/>
    <p:sldId id="288" r:id="rId33"/>
    <p:sldId id="265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8360A9-A59B-4ED9-8223-65712C4F2A93}" v="1" dt="2025-10-18T18:45:10.8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98360A9-A59B-4ED9-8223-65712C4F2A93}"/>
    <pc:docChg chg="addSld modSld">
      <pc:chgData name="Brian Mikul" userId="378ea6b818ca0114" providerId="LiveId" clId="{F98360A9-A59B-4ED9-8223-65712C4F2A93}" dt="2025-10-18T18:45:19.155" v="3" actId="1076"/>
      <pc:docMkLst>
        <pc:docMk/>
      </pc:docMkLst>
      <pc:sldChg chg="addSp modSp new mod">
        <pc:chgData name="Brian Mikul" userId="378ea6b818ca0114" providerId="LiveId" clId="{F98360A9-A59B-4ED9-8223-65712C4F2A93}" dt="2025-10-18T18:45:19.155" v="3" actId="1076"/>
        <pc:sldMkLst>
          <pc:docMk/>
          <pc:sldMk cId="2615379164" sldId="292"/>
        </pc:sldMkLst>
        <pc:spChg chg="add mod">
          <ac:chgData name="Brian Mikul" userId="378ea6b818ca0114" providerId="LiveId" clId="{F98360A9-A59B-4ED9-8223-65712C4F2A93}" dt="2025-10-18T18:45:19.155" v="3" actId="1076"/>
          <ac:spMkLst>
            <pc:docMk/>
            <pc:sldMk cId="2615379164" sldId="292"/>
            <ac:spMk id="2" creationId="{19EB70DC-F081-6FD2-3079-8B12DAAF36C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/>
              <a:t>Sacrifices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Leviticus 1-7</a:t>
            </a:r>
          </a:p>
        </p:txBody>
      </p:sp>
    </p:spTree>
    <p:extLst>
      <p:ext uri="{BB962C8B-B14F-4D97-AF65-F5344CB8AC3E}">
        <p14:creationId xmlns:p14="http://schemas.microsoft.com/office/powerpoint/2010/main" val="1776153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Opening (Leviticus 1:1)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5282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does God do in v1?</a:t>
            </a:r>
          </a:p>
        </p:txBody>
      </p:sp>
    </p:spTree>
    <p:extLst>
      <p:ext uri="{BB962C8B-B14F-4D97-AF65-F5344CB8AC3E}">
        <p14:creationId xmlns:p14="http://schemas.microsoft.com/office/powerpoint/2010/main" val="92090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Opening (Leviticus 1:1)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5282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does God do in v1?</a:t>
            </a:r>
          </a:p>
          <a:p>
            <a:r>
              <a:rPr lang="en-US" sz="2800" dirty="0"/>
              <a:t>Why is it significant that God speaks?</a:t>
            </a:r>
          </a:p>
        </p:txBody>
      </p:sp>
    </p:spTree>
    <p:extLst>
      <p:ext uri="{BB962C8B-B14F-4D97-AF65-F5344CB8AC3E}">
        <p14:creationId xmlns:p14="http://schemas.microsoft.com/office/powerpoint/2010/main" val="3217102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Opening (Leviticus 1:1)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5282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does God do in v1?</a:t>
            </a:r>
          </a:p>
          <a:p>
            <a:r>
              <a:rPr lang="en-US" sz="2800" dirty="0"/>
              <a:t>Why is it significant that God speaks?</a:t>
            </a:r>
          </a:p>
          <a:p>
            <a:r>
              <a:rPr lang="en-US" sz="2800" dirty="0"/>
              <a:t>Why is it especially significant that all the coming instructions about sacrifices are given by the Lord?</a:t>
            </a:r>
          </a:p>
        </p:txBody>
      </p:sp>
    </p:spTree>
    <p:extLst>
      <p:ext uri="{BB962C8B-B14F-4D97-AF65-F5344CB8AC3E}">
        <p14:creationId xmlns:p14="http://schemas.microsoft.com/office/powerpoint/2010/main" val="1148994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Opening (Leviticus 1:1)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5282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does God do in v1?</a:t>
            </a:r>
          </a:p>
          <a:p>
            <a:r>
              <a:rPr lang="en-US" sz="2800" dirty="0"/>
              <a:t>Why is it significant that God speaks?</a:t>
            </a:r>
          </a:p>
          <a:p>
            <a:r>
              <a:rPr lang="en-US" sz="2800" dirty="0"/>
              <a:t>Why is it especially significant that all the coming instructions about sacrifices are given by the Lord?</a:t>
            </a:r>
          </a:p>
          <a:p>
            <a:r>
              <a:rPr lang="en-US" sz="2800" dirty="0"/>
              <a:t>What does that tell us about worship and how we can approach God?</a:t>
            </a:r>
          </a:p>
        </p:txBody>
      </p:sp>
    </p:spTree>
    <p:extLst>
      <p:ext uri="{BB962C8B-B14F-4D97-AF65-F5344CB8AC3E}">
        <p14:creationId xmlns:p14="http://schemas.microsoft.com/office/powerpoint/2010/main" val="3925708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Burnt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purpose of the burnt offering (1:4)?</a:t>
            </a:r>
          </a:p>
        </p:txBody>
      </p:sp>
    </p:spTree>
    <p:extLst>
      <p:ext uri="{BB962C8B-B14F-4D97-AF65-F5344CB8AC3E}">
        <p14:creationId xmlns:p14="http://schemas.microsoft.com/office/powerpoint/2010/main" val="2216801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Burnt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purpose of the burnt offering (1:4)?</a:t>
            </a:r>
          </a:p>
          <a:p>
            <a:r>
              <a:rPr lang="en-US" sz="2800" dirty="0"/>
              <a:t>Atonement includes the idea of expiation (removal of sin - purification) and propitiation (removal of God’s wrath/judgment - ransom).  How did Jesus accomplish both for us?</a:t>
            </a:r>
          </a:p>
        </p:txBody>
      </p:sp>
    </p:spTree>
    <p:extLst>
      <p:ext uri="{BB962C8B-B14F-4D97-AF65-F5344CB8AC3E}">
        <p14:creationId xmlns:p14="http://schemas.microsoft.com/office/powerpoint/2010/main" val="3728825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Burnt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purpose of the burnt offering (1:4)?</a:t>
            </a:r>
          </a:p>
          <a:p>
            <a:r>
              <a:rPr lang="en-US" sz="2800" dirty="0"/>
              <a:t>Atonement includes the idea of expiation (removal of sin - purification) and propitiation (removal of God’s wrath/judgment - ransom).  How did Jesus accomplish both for us?</a:t>
            </a:r>
          </a:p>
          <a:p>
            <a:r>
              <a:rPr lang="en-US" sz="2800" dirty="0"/>
              <a:t>Burnt offerings were offered repeatedly - every morning and evening (Exodus 29:38-42), as well as whenever an individual brought one (1:3).  How is the sacrifice of Jesus better (Hebrews 7:27)?</a:t>
            </a:r>
          </a:p>
        </p:txBody>
      </p:sp>
    </p:spTree>
    <p:extLst>
      <p:ext uri="{BB962C8B-B14F-4D97-AF65-F5344CB8AC3E}">
        <p14:creationId xmlns:p14="http://schemas.microsoft.com/office/powerpoint/2010/main" val="2644235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Burnt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much of the offering was to be consumed on the altar – given to God (1:9)?</a:t>
            </a:r>
          </a:p>
        </p:txBody>
      </p:sp>
    </p:spTree>
    <p:extLst>
      <p:ext uri="{BB962C8B-B14F-4D97-AF65-F5344CB8AC3E}">
        <p14:creationId xmlns:p14="http://schemas.microsoft.com/office/powerpoint/2010/main" val="3297468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Burnt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much of the offering was to be consumed on the altar – given to God (1:9)?</a:t>
            </a:r>
          </a:p>
          <a:p>
            <a:r>
              <a:rPr lang="en-US" sz="2800" dirty="0"/>
              <a:t>How does this point to Jesus (Philippian 2:5-8)?</a:t>
            </a:r>
          </a:p>
        </p:txBody>
      </p:sp>
    </p:spTree>
    <p:extLst>
      <p:ext uri="{BB962C8B-B14F-4D97-AF65-F5344CB8AC3E}">
        <p14:creationId xmlns:p14="http://schemas.microsoft.com/office/powerpoint/2010/main" val="494904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Burnt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much of the offering was to be consumed on the altar – given to God (1:9)?</a:t>
            </a:r>
          </a:p>
          <a:p>
            <a:r>
              <a:rPr lang="en-US" sz="2800" dirty="0"/>
              <a:t>How does this point to Jesus (Philippian 2:5-8)?</a:t>
            </a:r>
          </a:p>
          <a:p>
            <a:r>
              <a:rPr lang="en-US" sz="2800" dirty="0"/>
              <a:t>How does it relate to our offerings (Romans 12:1)?</a:t>
            </a:r>
          </a:p>
        </p:txBody>
      </p:sp>
    </p:spTree>
    <p:extLst>
      <p:ext uri="{BB962C8B-B14F-4D97-AF65-F5344CB8AC3E}">
        <p14:creationId xmlns:p14="http://schemas.microsoft.com/office/powerpoint/2010/main" val="3808615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Burnt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much of the offering was to be consumed on the altar – given to God (1:9)?</a:t>
            </a:r>
          </a:p>
          <a:p>
            <a:r>
              <a:rPr lang="en-US" sz="2800" dirty="0"/>
              <a:t>How does this point to Jesus (Philippian 2:5-8)?</a:t>
            </a:r>
          </a:p>
          <a:p>
            <a:r>
              <a:rPr lang="en-US" sz="2800" dirty="0"/>
              <a:t>How does it relate to our offerings (Romans 12:1)?</a:t>
            </a:r>
          </a:p>
          <a:p>
            <a:r>
              <a:rPr lang="en-US" sz="2800" dirty="0"/>
              <a:t>What would it look like for us to do this?</a:t>
            </a:r>
          </a:p>
        </p:txBody>
      </p:sp>
    </p:spTree>
    <p:extLst>
      <p:ext uri="{BB962C8B-B14F-4D97-AF65-F5344CB8AC3E}">
        <p14:creationId xmlns:p14="http://schemas.microsoft.com/office/powerpoint/2010/main" val="3111636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Burnt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refrain is repeated in 1:9,1: 13, 1:17?  </a:t>
            </a:r>
          </a:p>
        </p:txBody>
      </p:sp>
    </p:spTree>
    <p:extLst>
      <p:ext uri="{BB962C8B-B14F-4D97-AF65-F5344CB8AC3E}">
        <p14:creationId xmlns:p14="http://schemas.microsoft.com/office/powerpoint/2010/main" val="1488092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Burnt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refrain is repeated in 1:9,1: 13, 1:17?  </a:t>
            </a:r>
          </a:p>
          <a:p>
            <a:r>
              <a:rPr lang="en-US" sz="2800" dirty="0"/>
              <a:t>What does this suggest about the offerings?</a:t>
            </a:r>
          </a:p>
        </p:txBody>
      </p:sp>
    </p:spTree>
    <p:extLst>
      <p:ext uri="{BB962C8B-B14F-4D97-AF65-F5344CB8AC3E}">
        <p14:creationId xmlns:p14="http://schemas.microsoft.com/office/powerpoint/2010/main" val="243276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Burnt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refrain is repeated in 1:9,1: 13, 1:17?  </a:t>
            </a:r>
          </a:p>
          <a:p>
            <a:r>
              <a:rPr lang="en-US" sz="2800" dirty="0"/>
              <a:t>What does this suggest about the offerings?</a:t>
            </a:r>
          </a:p>
          <a:p>
            <a:r>
              <a:rPr lang="en-US" sz="2800" dirty="0"/>
              <a:t>How does this point to Jesus’s sacrifice (Ephesians 5:2)?</a:t>
            </a:r>
          </a:p>
        </p:txBody>
      </p:sp>
    </p:spTree>
    <p:extLst>
      <p:ext uri="{BB962C8B-B14F-4D97-AF65-F5344CB8AC3E}">
        <p14:creationId xmlns:p14="http://schemas.microsoft.com/office/powerpoint/2010/main" val="1631273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Burnt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refrain is repeated in 1:9,1: 13, 1:17?  </a:t>
            </a:r>
          </a:p>
          <a:p>
            <a:r>
              <a:rPr lang="en-US" sz="2800" dirty="0"/>
              <a:t>What does this suggest about the offerings?</a:t>
            </a:r>
          </a:p>
          <a:p>
            <a:r>
              <a:rPr lang="en-US" sz="2800" dirty="0"/>
              <a:t>How does this point to Jesus’s sacrifice (Ephesians 5:2)?</a:t>
            </a:r>
          </a:p>
          <a:p>
            <a:r>
              <a:rPr lang="en-US" sz="2800" dirty="0"/>
              <a:t>How does it relate to our offerings (Philippians 4:18)?</a:t>
            </a:r>
          </a:p>
        </p:txBody>
      </p:sp>
    </p:spTree>
    <p:extLst>
      <p:ext uri="{BB962C8B-B14F-4D97-AF65-F5344CB8AC3E}">
        <p14:creationId xmlns:p14="http://schemas.microsoft.com/office/powerpoint/2010/main" val="1824116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Offerings (Leviticus 2,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“memorial portion” (2:2) suggests that the purpose of the grain offering was to bring the person into the Lord’s memory or remembrance.  Since God is omniscient, what does that mean?</a:t>
            </a:r>
          </a:p>
        </p:txBody>
      </p:sp>
    </p:spTree>
    <p:extLst>
      <p:ext uri="{BB962C8B-B14F-4D97-AF65-F5344CB8AC3E}">
        <p14:creationId xmlns:p14="http://schemas.microsoft.com/office/powerpoint/2010/main" val="2715747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Offerings (Leviticus 2,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“memorial portion” (2:2) suggests that the purpose of the grain offering was to bring the person into the Lord’s memory or remembrance.  Since God is omniscient, what does that mean?</a:t>
            </a:r>
          </a:p>
          <a:p>
            <a:r>
              <a:rPr lang="en-US" sz="2800" dirty="0"/>
              <a:t>How do we see this in Luke 23:42-43?</a:t>
            </a:r>
          </a:p>
        </p:txBody>
      </p:sp>
    </p:spTree>
    <p:extLst>
      <p:ext uri="{BB962C8B-B14F-4D97-AF65-F5344CB8AC3E}">
        <p14:creationId xmlns:p14="http://schemas.microsoft.com/office/powerpoint/2010/main" val="2546726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Offerings (Leviticus 2,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“memorial portion” (2:2) suggests that the purpose of the grain offering was to bring the person into the Lord’s memory or remembrance.  Since God is omniscient, what does that mean?</a:t>
            </a:r>
          </a:p>
          <a:p>
            <a:r>
              <a:rPr lang="en-US" sz="2800" dirty="0"/>
              <a:t>How do we see this in Luke 23:42-43?</a:t>
            </a:r>
          </a:p>
          <a:p>
            <a:r>
              <a:rPr lang="en-US" sz="2800" dirty="0"/>
              <a:t>How does Jesus accomplish this purpose for us (Hebrews 7:25)?</a:t>
            </a:r>
          </a:p>
        </p:txBody>
      </p:sp>
    </p:spTree>
    <p:extLst>
      <p:ext uri="{BB962C8B-B14F-4D97-AF65-F5344CB8AC3E}">
        <p14:creationId xmlns:p14="http://schemas.microsoft.com/office/powerpoint/2010/main" val="2045100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Offerings (Leviticus 2,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The “memorial portion” (2:2) suggests that the purpose of the grain offering was to bring the person into the Lord’s memory or remembrance.  Since God is omniscient, what does that mean?</a:t>
            </a:r>
          </a:p>
          <a:p>
            <a:r>
              <a:rPr lang="en-US" sz="2800" dirty="0"/>
              <a:t>How do we see this in Luke 23:42-43?</a:t>
            </a:r>
          </a:p>
          <a:p>
            <a:r>
              <a:rPr lang="en-US" sz="2800" dirty="0"/>
              <a:t>How does Jesus accomplish this purpose for us (Hebrews 7:25)?</a:t>
            </a:r>
          </a:p>
          <a:p>
            <a:r>
              <a:rPr lang="en-US" sz="2800" dirty="0"/>
              <a:t>How might we bring each other into the Lord’s remembrance (I Thessalonians 1:2-3)?</a:t>
            </a:r>
          </a:p>
        </p:txBody>
      </p:sp>
    </p:spTree>
    <p:extLst>
      <p:ext uri="{BB962C8B-B14F-4D97-AF65-F5344CB8AC3E}">
        <p14:creationId xmlns:p14="http://schemas.microsoft.com/office/powerpoint/2010/main" val="819700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must not be included in the grain offering (2:11)?</a:t>
            </a:r>
          </a:p>
        </p:txBody>
      </p:sp>
    </p:spTree>
    <p:extLst>
      <p:ext uri="{BB962C8B-B14F-4D97-AF65-F5344CB8AC3E}">
        <p14:creationId xmlns:p14="http://schemas.microsoft.com/office/powerpoint/2010/main" val="2571851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must not be included in the grain offering (2:11)?</a:t>
            </a:r>
          </a:p>
          <a:p>
            <a:r>
              <a:rPr lang="en-US" sz="2800" dirty="0"/>
              <a:t>How does that point to Jesus (Hebrews 4:15) and to how we should live (I Corinthians 5:6-8)?</a:t>
            </a:r>
          </a:p>
        </p:txBody>
      </p:sp>
    </p:spTree>
    <p:extLst>
      <p:ext uri="{BB962C8B-B14F-4D97-AF65-F5344CB8AC3E}">
        <p14:creationId xmlns:p14="http://schemas.microsoft.com/office/powerpoint/2010/main" val="1523836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must not be included in the grain offering (2:11)?</a:t>
            </a:r>
          </a:p>
          <a:p>
            <a:r>
              <a:rPr lang="en-US" sz="2800" dirty="0"/>
              <a:t>How does that point to Jesus (Hebrews 4:15) and to how we should live (I Corinthians 5:6-8)?</a:t>
            </a:r>
          </a:p>
          <a:p>
            <a:r>
              <a:rPr lang="en-US" sz="2800" dirty="0"/>
              <a:t>What further purpose does God have for the grain offering (2:3)?</a:t>
            </a:r>
          </a:p>
        </p:txBody>
      </p:sp>
    </p:spTree>
    <p:extLst>
      <p:ext uri="{BB962C8B-B14F-4D97-AF65-F5344CB8AC3E}">
        <p14:creationId xmlns:p14="http://schemas.microsoft.com/office/powerpoint/2010/main" val="3180079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must not be included in the grain offering (2:11)?</a:t>
            </a:r>
          </a:p>
          <a:p>
            <a:r>
              <a:rPr lang="en-US" sz="2800" dirty="0"/>
              <a:t>How does that point to Jesus (Hebrews 4:15) and to how we should live (I Corinthians 5:6-8)?</a:t>
            </a:r>
          </a:p>
          <a:p>
            <a:r>
              <a:rPr lang="en-US" sz="2800" dirty="0"/>
              <a:t>What further purpose does God have for the grain offering (2:3)?</a:t>
            </a:r>
          </a:p>
          <a:p>
            <a:r>
              <a:rPr lang="en-US" sz="2800" dirty="0"/>
              <a:t>What does that tell you about God?  </a:t>
            </a:r>
          </a:p>
        </p:txBody>
      </p:sp>
    </p:spTree>
    <p:extLst>
      <p:ext uri="{BB962C8B-B14F-4D97-AF65-F5344CB8AC3E}">
        <p14:creationId xmlns:p14="http://schemas.microsoft.com/office/powerpoint/2010/main" val="359489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Offerings (Leviticus 1,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must not be included in the grain offering (2:11)?</a:t>
            </a:r>
          </a:p>
          <a:p>
            <a:r>
              <a:rPr lang="en-US" sz="2800" dirty="0"/>
              <a:t>How does that point to Jesus (Hebrews 4:15) and to how we should live (I Corinthians 5:6-8)?</a:t>
            </a:r>
          </a:p>
          <a:p>
            <a:r>
              <a:rPr lang="en-US" sz="2800" dirty="0"/>
              <a:t>What further purpose does God have for the grain offering (2:3)?</a:t>
            </a:r>
          </a:p>
          <a:p>
            <a:r>
              <a:rPr lang="en-US" sz="2800" dirty="0"/>
              <a:t>What does that tell you about God?  </a:t>
            </a:r>
          </a:p>
          <a:p>
            <a:r>
              <a:rPr lang="en-US" sz="2800" dirty="0"/>
              <a:t>How might this apply today?</a:t>
            </a:r>
          </a:p>
        </p:txBody>
      </p:sp>
    </p:spTree>
    <p:extLst>
      <p:ext uri="{BB962C8B-B14F-4D97-AF65-F5344CB8AC3E}">
        <p14:creationId xmlns:p14="http://schemas.microsoft.com/office/powerpoint/2010/main" val="3887010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Offerings (Leviticus 3, 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Leviticus 3:1-5, 7:11-16, 19-20.  How is God, the priest, and the person offering the sacrifice involved?  How would you sum up what is happening?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59990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Offerings (Leviticus 3, 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Leviticus 3:1-5, 7:11-16, 19-20.  How is God, the priest, and the person offering the sacrifice involved?  How would you sum up what is happening?</a:t>
            </a:r>
          </a:p>
          <a:p>
            <a:r>
              <a:rPr lang="en-US" sz="2800" dirty="0"/>
              <a:t>How does this offering point to Jesus (Colossians 1:20-22)?</a:t>
            </a:r>
          </a:p>
        </p:txBody>
      </p:sp>
    </p:spTree>
    <p:extLst>
      <p:ext uri="{BB962C8B-B14F-4D97-AF65-F5344CB8AC3E}">
        <p14:creationId xmlns:p14="http://schemas.microsoft.com/office/powerpoint/2010/main" val="1658590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Offerings (Leviticus 3, 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Leviticus 3:1-5, 7:11-16, 19-20.  How is God, the priest, and the person offering the sacrifice involved?  How would you sum up what is happening?</a:t>
            </a:r>
          </a:p>
          <a:p>
            <a:r>
              <a:rPr lang="en-US" sz="2800" dirty="0"/>
              <a:t>How does this offering point to Jesus (Colossians 1:20-22)?</a:t>
            </a:r>
          </a:p>
          <a:p>
            <a:r>
              <a:rPr lang="en-US" sz="2800" dirty="0"/>
              <a:t>How might this offering point to the Lord’s Supper (Matthew 26:26-29)?  How is it similar?  Different? </a:t>
            </a:r>
          </a:p>
        </p:txBody>
      </p:sp>
    </p:spTree>
    <p:extLst>
      <p:ext uri="{BB962C8B-B14F-4D97-AF65-F5344CB8AC3E}">
        <p14:creationId xmlns:p14="http://schemas.microsoft.com/office/powerpoint/2010/main" val="2980576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Sin/Guilt Offerings (Leviticus 4-7)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purpose of the sin and guilt offerings (note the regular refrain in chapters 4-6)?</a:t>
            </a:r>
          </a:p>
        </p:txBody>
      </p:sp>
    </p:spTree>
    <p:extLst>
      <p:ext uri="{BB962C8B-B14F-4D97-AF65-F5344CB8AC3E}">
        <p14:creationId xmlns:p14="http://schemas.microsoft.com/office/powerpoint/2010/main" val="28645048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Sin/Guilt Offerings (Leviticus 4-7)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purpose of the sin and guilt offerings (note the regular refrain in chapters 4-6)?</a:t>
            </a:r>
          </a:p>
          <a:p>
            <a:r>
              <a:rPr lang="en-US" sz="2800" dirty="0"/>
              <a:t>What special situations called for the guilt offering (5:15 &amp; 16:2;  5:16 &amp; 6:4-6)</a:t>
            </a:r>
          </a:p>
        </p:txBody>
      </p:sp>
    </p:spTree>
    <p:extLst>
      <p:ext uri="{BB962C8B-B14F-4D97-AF65-F5344CB8AC3E}">
        <p14:creationId xmlns:p14="http://schemas.microsoft.com/office/powerpoint/2010/main" val="22103472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Sin/Guilt Offerings (Leviticus 4-7)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purpose of the sin and guilt offerings (note the regular refrain in chapters 4-6)?</a:t>
            </a:r>
          </a:p>
          <a:p>
            <a:r>
              <a:rPr lang="en-US" sz="2800" dirty="0"/>
              <a:t>What special situations called for the guilt offering (5:15 &amp; 16:2;  5:16 &amp; 6:4-6)</a:t>
            </a:r>
          </a:p>
          <a:p>
            <a:r>
              <a:rPr lang="en-US" sz="2800" dirty="0"/>
              <a:t>What does this suggest about our response when we sin in these ways?</a:t>
            </a:r>
          </a:p>
        </p:txBody>
      </p:sp>
    </p:spTree>
    <p:extLst>
      <p:ext uri="{BB962C8B-B14F-4D97-AF65-F5344CB8AC3E}">
        <p14:creationId xmlns:p14="http://schemas.microsoft.com/office/powerpoint/2010/main" val="2691172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Sin/Guilt Offerings (Leviticus 4-7)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purpose of the sin and guilt offerings (note the regular refrain in chapters 4-6)?</a:t>
            </a:r>
          </a:p>
          <a:p>
            <a:r>
              <a:rPr lang="en-US" sz="2800" dirty="0"/>
              <a:t>What special situations called for the guilt offering (5:15 &amp; 16:2;  5:16 &amp; 6:4-6)</a:t>
            </a:r>
          </a:p>
          <a:p>
            <a:r>
              <a:rPr lang="en-US" sz="2800" dirty="0"/>
              <a:t>What does this suggest about our response when we sin in these ways?</a:t>
            </a:r>
          </a:p>
          <a:p>
            <a:r>
              <a:rPr lang="en-US" sz="2800" dirty="0"/>
              <a:t>How do the sin and guilt offerings point to Jesus (I Peter 2:24, Colossians 2:13)?</a:t>
            </a:r>
          </a:p>
        </p:txBody>
      </p:sp>
    </p:spTree>
    <p:extLst>
      <p:ext uri="{BB962C8B-B14F-4D97-AF65-F5344CB8AC3E}">
        <p14:creationId xmlns:p14="http://schemas.microsoft.com/office/powerpoint/2010/main" val="6898601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 spoke, commanding the people of Israel to offer burnt, grain, peace, sin, and guilt offerings.  </a:t>
            </a:r>
          </a:p>
        </p:txBody>
      </p:sp>
    </p:spTree>
    <p:extLst>
      <p:ext uri="{BB962C8B-B14F-4D97-AF65-F5344CB8AC3E}">
        <p14:creationId xmlns:p14="http://schemas.microsoft.com/office/powerpoint/2010/main" val="11462054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 spoke, commanding the people of Israel to offer burnt, grain, peace, sin, and guilt offerings.  </a:t>
            </a:r>
          </a:p>
          <a:p>
            <a:r>
              <a:rPr lang="en-US" sz="2800" dirty="0"/>
              <a:t>Each offering had a specific purpose.</a:t>
            </a:r>
          </a:p>
        </p:txBody>
      </p:sp>
    </p:spTree>
    <p:extLst>
      <p:ext uri="{BB962C8B-B14F-4D97-AF65-F5344CB8AC3E}">
        <p14:creationId xmlns:p14="http://schemas.microsoft.com/office/powerpoint/2010/main" val="13442849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 spoke, commanding the people of Israel to offer burnt, grain, peace, sin, and guilt offerings.  </a:t>
            </a:r>
          </a:p>
          <a:p>
            <a:r>
              <a:rPr lang="en-US" sz="2800" dirty="0"/>
              <a:t>Each offering had a specific purpose.</a:t>
            </a:r>
          </a:p>
          <a:p>
            <a:r>
              <a:rPr lang="en-US" sz="2800" dirty="0"/>
              <a:t>All of these offerings point to and are ultimately fulfilled in Jesus.</a:t>
            </a:r>
          </a:p>
        </p:txBody>
      </p:sp>
    </p:spTree>
    <p:extLst>
      <p:ext uri="{BB962C8B-B14F-4D97-AF65-F5344CB8AC3E}">
        <p14:creationId xmlns:p14="http://schemas.microsoft.com/office/powerpoint/2010/main" val="25381735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 spoke, commanding the people of Israel to offer burnt, grain, peace, sin, and guilt offerings.  </a:t>
            </a:r>
          </a:p>
          <a:p>
            <a:r>
              <a:rPr lang="en-US" sz="2800" dirty="0"/>
              <a:t>Each offering had a </a:t>
            </a:r>
            <a:r>
              <a:rPr lang="en-US" sz="2800"/>
              <a:t>specific purpose.</a:t>
            </a:r>
            <a:endParaRPr lang="en-US" sz="2800" dirty="0"/>
          </a:p>
          <a:p>
            <a:r>
              <a:rPr lang="en-US" sz="2800" dirty="0"/>
              <a:t>All of these offerings point to and are ultimately fulfilled in Jesus.</a:t>
            </a:r>
          </a:p>
          <a:p>
            <a:r>
              <a:rPr lang="en-US" sz="2800" dirty="0"/>
              <a:t>All of these offerings also relate to how we should live today.</a:t>
            </a:r>
          </a:p>
        </p:txBody>
      </p:sp>
    </p:spTree>
    <p:extLst>
      <p:ext uri="{BB962C8B-B14F-4D97-AF65-F5344CB8AC3E}">
        <p14:creationId xmlns:p14="http://schemas.microsoft.com/office/powerpoint/2010/main" val="23250299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EB70DC-F081-6FD2-3079-8B12DAAF36CA}"/>
              </a:ext>
            </a:extLst>
          </p:cNvPr>
          <p:cNvSpPr txBox="1"/>
          <p:nvPr/>
        </p:nvSpPr>
        <p:spPr>
          <a:xfrm>
            <a:off x="2957804" y="3321697"/>
            <a:ext cx="6849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© 2025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379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93</TotalTime>
  <Words>1630</Words>
  <Application>Microsoft Office PowerPoint</Application>
  <PresentationFormat>Widescreen</PresentationFormat>
  <Paragraphs>126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Century Gothic</vt:lpstr>
      <vt:lpstr>Wingdings 3</vt:lpstr>
      <vt:lpstr>Ion</vt:lpstr>
      <vt:lpstr>Sacrifices</vt:lpstr>
      <vt:lpstr>The Opening (Leviticus 1:1)</vt:lpstr>
      <vt:lpstr>The Opening (Leviticus 1:1)</vt:lpstr>
      <vt:lpstr>The Opening (Leviticus 1:1)</vt:lpstr>
      <vt:lpstr>The Opening (Leviticus 1:1)</vt:lpstr>
      <vt:lpstr>Burnt Offerings (Leviticus 1, 6)</vt:lpstr>
      <vt:lpstr>Burnt Offerings (Leviticus 1, 6)</vt:lpstr>
      <vt:lpstr>Burnt Offerings (Leviticus 1, 6)</vt:lpstr>
      <vt:lpstr>Burnt Offerings (Leviticus 1, 6)</vt:lpstr>
      <vt:lpstr>Burnt Offerings (Leviticus 1, 6)</vt:lpstr>
      <vt:lpstr>Burnt Offerings (Leviticus 1, 6)</vt:lpstr>
      <vt:lpstr>Burnt Offerings (Leviticus 1, 6)</vt:lpstr>
      <vt:lpstr>Burnt Offerings (Leviticus 1, 6)</vt:lpstr>
      <vt:lpstr>Burnt Offerings (Leviticus 1, 6)</vt:lpstr>
      <vt:lpstr>Burnt Offerings (Leviticus 1, 6)</vt:lpstr>
      <vt:lpstr>Burnt Offerings (Leviticus 1, 6)</vt:lpstr>
      <vt:lpstr>Grain Offerings (Leviticus 2, 6)</vt:lpstr>
      <vt:lpstr>Grain Offerings (Leviticus 2, 6)</vt:lpstr>
      <vt:lpstr>Grain Offerings (Leviticus 2, 6)</vt:lpstr>
      <vt:lpstr>Grain Offerings (Leviticus 2, 6)</vt:lpstr>
      <vt:lpstr>Grain Offerings (Leviticus 1, 6)</vt:lpstr>
      <vt:lpstr>Grain Offerings (Leviticus 1, 6)</vt:lpstr>
      <vt:lpstr>Grain Offerings (Leviticus 1, 6)</vt:lpstr>
      <vt:lpstr>Grain Offerings (Leviticus 1, 6)</vt:lpstr>
      <vt:lpstr>Grain Offerings (Leviticus 1, 6)</vt:lpstr>
      <vt:lpstr>Peace Offerings (Leviticus 3, 7)</vt:lpstr>
      <vt:lpstr>Peace Offerings (Leviticus 3, 7)</vt:lpstr>
      <vt:lpstr>Peace Offerings (Leviticus 3, 7)</vt:lpstr>
      <vt:lpstr>Sin/Guilt Offerings (Leviticus 4-7)</vt:lpstr>
      <vt:lpstr>Sin/Guilt Offerings (Leviticus 4-7)</vt:lpstr>
      <vt:lpstr>Sin/Guilt Offerings (Leviticus 4-7)</vt:lpstr>
      <vt:lpstr>Sin/Guilt Offerings (Leviticus 4-7)</vt:lpstr>
      <vt:lpstr>Summary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Sacrifices</dc:title>
  <dc:creator>Brian Mikul</dc:creator>
  <cp:lastModifiedBy>Brian Mikul</cp:lastModifiedBy>
  <cp:revision>11</cp:revision>
  <dcterms:created xsi:type="dcterms:W3CDTF">2022-03-11T13:33:53Z</dcterms:created>
  <dcterms:modified xsi:type="dcterms:W3CDTF">2025-10-18T18:45:20Z</dcterms:modified>
</cp:coreProperties>
</file>