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60" r:id="rId5"/>
    <p:sldId id="272" r:id="rId6"/>
    <p:sldId id="273" r:id="rId7"/>
    <p:sldId id="259" r:id="rId8"/>
    <p:sldId id="274" r:id="rId9"/>
    <p:sldId id="258" r:id="rId10"/>
    <p:sldId id="275" r:id="rId11"/>
    <p:sldId id="276" r:id="rId12"/>
    <p:sldId id="261" r:id="rId13"/>
    <p:sldId id="277" r:id="rId14"/>
    <p:sldId id="278" r:id="rId15"/>
    <p:sldId id="279" r:id="rId16"/>
    <p:sldId id="280" r:id="rId17"/>
    <p:sldId id="262" r:id="rId18"/>
    <p:sldId id="281" r:id="rId19"/>
    <p:sldId id="263" r:id="rId20"/>
    <p:sldId id="282" r:id="rId21"/>
    <p:sldId id="283" r:id="rId22"/>
    <p:sldId id="264" r:id="rId23"/>
    <p:sldId id="284" r:id="rId24"/>
    <p:sldId id="285" r:id="rId25"/>
    <p:sldId id="265" r:id="rId26"/>
    <p:sldId id="286" r:id="rId27"/>
    <p:sldId id="287" r:id="rId28"/>
    <p:sldId id="267" r:id="rId29"/>
    <p:sldId id="288" r:id="rId30"/>
    <p:sldId id="266" r:id="rId31"/>
    <p:sldId id="289" r:id="rId32"/>
    <p:sldId id="290" r:id="rId33"/>
    <p:sldId id="291" r:id="rId34"/>
    <p:sldId id="268" r:id="rId35"/>
    <p:sldId id="292" r:id="rId36"/>
    <p:sldId id="293" r:id="rId37"/>
    <p:sldId id="294" r:id="rId38"/>
    <p:sldId id="269" r:id="rId39"/>
    <p:sldId id="295" r:id="rId40"/>
    <p:sldId id="296" r:id="rId41"/>
    <p:sldId id="270" r:id="rId42"/>
    <p:sldId id="297" r:id="rId43"/>
    <p:sldId id="298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EF5EAA-44EF-439A-A2A2-9512849F4BD1}" v="1" dt="2025-10-18T18:47:04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EF5EAA-44EF-439A-A2A2-9512849F4BD1}"/>
    <pc:docChg chg="addSld modSld">
      <pc:chgData name="Brian Mikul" userId="378ea6b818ca0114" providerId="LiveId" clId="{F3EF5EAA-44EF-439A-A2A2-9512849F4BD1}" dt="2025-10-18T18:47:04.151" v="0"/>
      <pc:docMkLst>
        <pc:docMk/>
      </pc:docMkLst>
      <pc:sldChg chg="add">
        <pc:chgData name="Brian Mikul" userId="378ea6b818ca0114" providerId="LiveId" clId="{F3EF5EAA-44EF-439A-A2A2-9512849F4BD1}" dt="2025-10-18T18:47:04.151" v="0"/>
        <pc:sldMkLst>
          <pc:docMk/>
          <pc:sldMk cId="2615379164" sldId="29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1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62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5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6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2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62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5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6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8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8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06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213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25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98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69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6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E2ED297-F901-4FDC-AD21-2E38735849E9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C7573-A965-4FCB-B48E-17539949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669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Holiness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Leviticus 18-22</a:t>
            </a:r>
          </a:p>
        </p:txBody>
      </p:sp>
    </p:spTree>
    <p:extLst>
      <p:ext uri="{BB962C8B-B14F-4D97-AF65-F5344CB8AC3E}">
        <p14:creationId xmlns:p14="http://schemas.microsoft.com/office/powerpoint/2010/main" val="1972595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Commands (Leviticus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v1-5.  What commands are given?</a:t>
            </a:r>
          </a:p>
        </p:txBody>
      </p:sp>
    </p:spTree>
    <p:extLst>
      <p:ext uri="{BB962C8B-B14F-4D97-AF65-F5344CB8AC3E}">
        <p14:creationId xmlns:p14="http://schemas.microsoft.com/office/powerpoint/2010/main" val="705802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Commands (Leviticus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v1-5.  What commands are given?</a:t>
            </a:r>
          </a:p>
          <a:p>
            <a:r>
              <a:rPr lang="en-US" sz="2800" dirty="0"/>
              <a:t>What would that look like for us today?</a:t>
            </a:r>
          </a:p>
        </p:txBody>
      </p:sp>
    </p:spTree>
    <p:extLst>
      <p:ext uri="{BB962C8B-B14F-4D97-AF65-F5344CB8AC3E}">
        <p14:creationId xmlns:p14="http://schemas.microsoft.com/office/powerpoint/2010/main" val="1535884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Verses 6-23 prohibit all kinds of sexual sins including incest, adultery, homosexuality, and bestiality.</a:t>
            </a:r>
          </a:p>
        </p:txBody>
      </p:sp>
    </p:spTree>
    <p:extLst>
      <p:ext uri="{BB962C8B-B14F-4D97-AF65-F5344CB8AC3E}">
        <p14:creationId xmlns:p14="http://schemas.microsoft.com/office/powerpoint/2010/main" val="1937756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Verses 6-23 prohibit all kinds of sexual sins including incest, adultery, homosexuality, and bestiality.</a:t>
            </a:r>
          </a:p>
          <a:p>
            <a:r>
              <a:rPr lang="en-US" sz="2800" dirty="0"/>
              <a:t>Read v24-30.  What clues in the text point to the laws in v6-23 being universal moral laws that transcend the Mosaic Covenant?*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884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Verses 6-23 prohibit all kinds of sexual sins including incest, adultery, homosexuality, and bestiality.</a:t>
            </a:r>
          </a:p>
          <a:p>
            <a:r>
              <a:rPr lang="en-US" sz="2800" dirty="0"/>
              <a:t>Read v24-30.  What clues in the text point to the laws in v6-23 being universal moral laws that transcend the Mosaic Covenant?*</a:t>
            </a:r>
          </a:p>
          <a:p>
            <a:r>
              <a:rPr lang="en-US" sz="2800" dirty="0"/>
              <a:t>What does that mean for us today?</a:t>
            </a:r>
          </a:p>
        </p:txBody>
      </p:sp>
    </p:spTree>
    <p:extLst>
      <p:ext uri="{BB962C8B-B14F-4D97-AF65-F5344CB8AC3E}">
        <p14:creationId xmlns:p14="http://schemas.microsoft.com/office/powerpoint/2010/main" val="3984519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Unclean (Leviticus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Leviticus 11-15 dealt with ceremonial uncleanness.  What makes the land unclean in Leviticus 18?</a:t>
            </a:r>
          </a:p>
        </p:txBody>
      </p:sp>
    </p:spTree>
    <p:extLst>
      <p:ext uri="{BB962C8B-B14F-4D97-AF65-F5344CB8AC3E}">
        <p14:creationId xmlns:p14="http://schemas.microsoft.com/office/powerpoint/2010/main" val="692445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Unclean (Leviticus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Leviticus 11-15 dealt with ceremonial uncleanness.  What makes the land unclean in Leviticus 18?</a:t>
            </a:r>
          </a:p>
          <a:p>
            <a:r>
              <a:rPr lang="en-US" sz="2800" dirty="0"/>
              <a:t>What ecological implications might there be for us today?</a:t>
            </a:r>
          </a:p>
        </p:txBody>
      </p:sp>
    </p:spTree>
    <p:extLst>
      <p:ext uri="{BB962C8B-B14F-4D97-AF65-F5344CB8AC3E}">
        <p14:creationId xmlns:p14="http://schemas.microsoft.com/office/powerpoint/2010/main" val="740741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7858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Most of the commands in this chapter </a:t>
            </a:r>
            <a:r>
              <a:rPr lang="en-US" sz="2800" u="sng" dirty="0"/>
              <a:t>repeat</a:t>
            </a:r>
            <a:r>
              <a:rPr lang="en-US" sz="2800" dirty="0"/>
              <a:t> or </a:t>
            </a:r>
            <a:r>
              <a:rPr lang="en-US" sz="2800" u="sng" dirty="0"/>
              <a:t>flesh out</a:t>
            </a:r>
            <a:r>
              <a:rPr lang="en-US" sz="2800" dirty="0"/>
              <a:t> the teachings of the Ten Commandments.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67680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7858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Most of the commands in this chapter </a:t>
            </a:r>
            <a:r>
              <a:rPr lang="en-US" sz="2800" u="sng" dirty="0"/>
              <a:t>repeat</a:t>
            </a:r>
            <a:r>
              <a:rPr lang="en-US" sz="2800" dirty="0"/>
              <a:t> or </a:t>
            </a:r>
            <a:r>
              <a:rPr lang="en-US" sz="2800" u="sng" dirty="0"/>
              <a:t>flesh out</a:t>
            </a:r>
            <a:r>
              <a:rPr lang="en-US" sz="2800" dirty="0"/>
              <a:t> the teachings of the Ten Commandments.</a:t>
            </a:r>
          </a:p>
          <a:p>
            <a:r>
              <a:rPr lang="en-US" sz="2800" dirty="0"/>
              <a:t>For example, which Commandments are </a:t>
            </a:r>
            <a:r>
              <a:rPr lang="en-US" sz="2800" u="sng" dirty="0"/>
              <a:t>repeated</a:t>
            </a:r>
            <a:r>
              <a:rPr lang="en-US" sz="2800" dirty="0"/>
              <a:t> in v3-4?  Verses 11-12?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59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7858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Most of the commands in this chapter </a:t>
            </a:r>
            <a:r>
              <a:rPr lang="en-US" sz="2800" u="sng" dirty="0"/>
              <a:t>repeat</a:t>
            </a:r>
            <a:r>
              <a:rPr lang="en-US" sz="2800" dirty="0"/>
              <a:t> or </a:t>
            </a:r>
            <a:r>
              <a:rPr lang="en-US" sz="2800" u="sng" dirty="0"/>
              <a:t>flesh out</a:t>
            </a:r>
            <a:r>
              <a:rPr lang="en-US" sz="2800" dirty="0"/>
              <a:t> the teachings of the Ten Commandments.</a:t>
            </a:r>
          </a:p>
          <a:p>
            <a:r>
              <a:rPr lang="en-US" sz="2800" dirty="0"/>
              <a:t>For example, which Commandments are </a:t>
            </a:r>
            <a:r>
              <a:rPr lang="en-US" sz="2800" u="sng" dirty="0"/>
              <a:t>repeated</a:t>
            </a:r>
            <a:r>
              <a:rPr lang="en-US" sz="2800" dirty="0"/>
              <a:t> in v3-4?  Verses 11-12?</a:t>
            </a:r>
          </a:p>
          <a:p>
            <a:r>
              <a:rPr lang="en-US" sz="2800" dirty="0"/>
              <a:t>Which Commandments are </a:t>
            </a:r>
            <a:r>
              <a:rPr lang="en-US" sz="2800" u="sng" dirty="0"/>
              <a:t>fleshed out</a:t>
            </a:r>
            <a:r>
              <a:rPr lang="en-US" sz="2800" dirty="0"/>
              <a:t> in v9-10, 13-14?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6613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7858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would you summarize the laws given in v26-28, 31, and which Commandment do these laws flesh out?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6806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7858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would you summarize the laws given in v26-28, 31, and which Commandment do these laws flesh out?</a:t>
            </a:r>
          </a:p>
          <a:p>
            <a:r>
              <a:rPr lang="en-US" sz="2800" dirty="0"/>
              <a:t>Which Commandment does v33-34 flesh out?  What implications do these verses have for us today?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1680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7858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would you summarize the laws given in v26-28, 31, and which Commandment do these laws flesh out?</a:t>
            </a:r>
          </a:p>
          <a:p>
            <a:r>
              <a:rPr lang="en-US" sz="2800" dirty="0"/>
              <a:t>Which Commandment does v33-34 flesh out?  What implications do these verses have for us today?</a:t>
            </a:r>
          </a:p>
          <a:p>
            <a:r>
              <a:rPr lang="en-US" sz="2800" dirty="0"/>
              <a:t>What command do you find at the end of v18?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9930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7858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would you summarize the laws given in v26-28, 31, and which Commandment do these laws flesh out?</a:t>
            </a:r>
          </a:p>
          <a:p>
            <a:r>
              <a:rPr lang="en-US" sz="2800" dirty="0"/>
              <a:t>Which Commandment does v33-34 flesh out?  What implications do these verses have for us today?</a:t>
            </a:r>
          </a:p>
          <a:p>
            <a:r>
              <a:rPr lang="en-US" sz="2800" dirty="0"/>
              <a:t>What command do you find at the end of v18?</a:t>
            </a:r>
          </a:p>
          <a:p>
            <a:r>
              <a:rPr lang="en-US" sz="2800" dirty="0"/>
              <a:t>What does Jesus say about this command?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7789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Laws (Leviticus 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7858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How would you summarize the laws given in v26-28, 31, and which Commandment do these laws flesh out?</a:t>
            </a:r>
          </a:p>
          <a:p>
            <a:r>
              <a:rPr lang="en-US" sz="2800" dirty="0"/>
              <a:t>Which Commandment does v33-34 flesh out?  What implications do these verses have for us today?</a:t>
            </a:r>
          </a:p>
          <a:p>
            <a:r>
              <a:rPr lang="en-US" sz="2800" dirty="0"/>
              <a:t>What command do you find at the end of v18?</a:t>
            </a:r>
          </a:p>
          <a:p>
            <a:r>
              <a:rPr lang="en-US" sz="2800" dirty="0"/>
              <a:t>What does Jesus say about this command?</a:t>
            </a:r>
          </a:p>
          <a:p>
            <a:r>
              <a:rPr lang="en-US" sz="2800" dirty="0"/>
              <a:t>How is it a good summary of all the laws we have looked at this morning?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6098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Civil Laws (Leviticus 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Remember that civil laws are moral laws applied specifically to the nation of Israel.  </a:t>
            </a:r>
          </a:p>
        </p:txBody>
      </p:sp>
    </p:spTree>
    <p:extLst>
      <p:ext uri="{BB962C8B-B14F-4D97-AF65-F5344CB8AC3E}">
        <p14:creationId xmlns:p14="http://schemas.microsoft.com/office/powerpoint/2010/main" val="2606170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Civil Laws (Leviticus 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Remember that civil laws are moral laws applied specifically to the nation of Israel.  </a:t>
            </a:r>
          </a:p>
          <a:p>
            <a:r>
              <a:rPr lang="en-US" sz="2800" dirty="0"/>
              <a:t>Leviticus 20 takes many of the laws given in Leviticus 18-19, and prescribes specific punishments that Israel is to enact for breaking those laws.</a:t>
            </a:r>
          </a:p>
        </p:txBody>
      </p:sp>
    </p:spTree>
    <p:extLst>
      <p:ext uri="{BB962C8B-B14F-4D97-AF65-F5344CB8AC3E}">
        <p14:creationId xmlns:p14="http://schemas.microsoft.com/office/powerpoint/2010/main" val="3937261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Lord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commands are given in these chapters, there is a phrase repeated throughout: “I am the LORD (your God).”</a:t>
            </a:r>
          </a:p>
        </p:txBody>
      </p:sp>
    </p:spTree>
    <p:extLst>
      <p:ext uri="{BB962C8B-B14F-4D97-AF65-F5344CB8AC3E}">
        <p14:creationId xmlns:p14="http://schemas.microsoft.com/office/powerpoint/2010/main" val="3616631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Lord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commands are given in these chapters, there is a phrase repeated throughout: “I am the LORD (your God).”</a:t>
            </a:r>
          </a:p>
          <a:p>
            <a:r>
              <a:rPr lang="en-US" sz="2800" dirty="0"/>
              <a:t>What is the significance of this phrase?</a:t>
            </a:r>
          </a:p>
        </p:txBody>
      </p:sp>
    </p:spTree>
    <p:extLst>
      <p:ext uri="{BB962C8B-B14F-4D97-AF65-F5344CB8AC3E}">
        <p14:creationId xmlns:p14="http://schemas.microsoft.com/office/powerpoint/2010/main" val="169880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Lord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As God’s commands are given in these chapters, there is a phrase repeated throughout: “I am the LORD (your God).”</a:t>
            </a:r>
          </a:p>
          <a:p>
            <a:r>
              <a:rPr lang="en-US" sz="2800" dirty="0"/>
              <a:t>What is the significance of this phrase?</a:t>
            </a:r>
          </a:p>
          <a:p>
            <a:r>
              <a:rPr lang="en-US" sz="2800" dirty="0"/>
              <a:t>What would it look like for us to live by this constant refrain?</a:t>
            </a:r>
          </a:p>
        </p:txBody>
      </p:sp>
    </p:spTree>
    <p:extLst>
      <p:ext uri="{BB962C8B-B14F-4D97-AF65-F5344CB8AC3E}">
        <p14:creationId xmlns:p14="http://schemas.microsoft.com/office/powerpoint/2010/main" val="4166209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To be holy is to be set apart.  God is holy in that He is set apart from His creation and from all evil.</a:t>
            </a:r>
          </a:p>
        </p:txBody>
      </p:sp>
    </p:spTree>
    <p:extLst>
      <p:ext uri="{BB962C8B-B14F-4D97-AF65-F5344CB8AC3E}">
        <p14:creationId xmlns:p14="http://schemas.microsoft.com/office/powerpoint/2010/main" val="2045519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To be holy is to be set apart.  God is holy in that He is set apart from His creation and from all evil.</a:t>
            </a:r>
          </a:p>
          <a:p>
            <a:r>
              <a:rPr lang="en-US" sz="2800" dirty="0"/>
              <a:t>Like God, Israel was supposed to be holy (19:1-2…).</a:t>
            </a:r>
          </a:p>
        </p:txBody>
      </p:sp>
    </p:spTree>
    <p:extLst>
      <p:ext uri="{BB962C8B-B14F-4D97-AF65-F5344CB8AC3E}">
        <p14:creationId xmlns:p14="http://schemas.microsoft.com/office/powerpoint/2010/main" val="2770619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To be holy is to be set apart.  God is holy in that He is set apart from His creation and from all evil.</a:t>
            </a:r>
          </a:p>
          <a:p>
            <a:r>
              <a:rPr lang="en-US" sz="2800" dirty="0"/>
              <a:t>Like God, Israel was supposed to be holy (19:1-2…).</a:t>
            </a:r>
          </a:p>
          <a:p>
            <a:r>
              <a:rPr lang="en-US" sz="2800" dirty="0"/>
              <a:t>Read 20:22-26.  What were they to be set apart from?  Set apart to?</a:t>
            </a:r>
          </a:p>
        </p:txBody>
      </p:sp>
    </p:spTree>
    <p:extLst>
      <p:ext uri="{BB962C8B-B14F-4D97-AF65-F5344CB8AC3E}">
        <p14:creationId xmlns:p14="http://schemas.microsoft.com/office/powerpoint/2010/main" val="677531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I Peter 1:13-16 &amp; Romans 12:2.  In what ways are we called to be set apart today?*</a:t>
            </a:r>
          </a:p>
        </p:txBody>
      </p:sp>
    </p:spTree>
    <p:extLst>
      <p:ext uri="{BB962C8B-B14F-4D97-AF65-F5344CB8AC3E}">
        <p14:creationId xmlns:p14="http://schemas.microsoft.com/office/powerpoint/2010/main" val="330319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I Peter 1:13-16 &amp; Romans 12:2.  In what ways are we called to be set apart today?</a:t>
            </a:r>
          </a:p>
          <a:p>
            <a:r>
              <a:rPr lang="en-US" sz="2800" dirty="0"/>
              <a:t>Give some examples of what that might look like.</a:t>
            </a:r>
          </a:p>
        </p:txBody>
      </p:sp>
    </p:spTree>
    <p:extLst>
      <p:ext uri="{BB962C8B-B14F-4D97-AF65-F5344CB8AC3E}">
        <p14:creationId xmlns:p14="http://schemas.microsoft.com/office/powerpoint/2010/main" val="2054999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I Peter 1:13-16 &amp; Romans 12:2.  In what ways are we called to be set apart today?</a:t>
            </a:r>
          </a:p>
          <a:p>
            <a:r>
              <a:rPr lang="en-US" sz="2800" dirty="0"/>
              <a:t>Give some examples of what that might look like.</a:t>
            </a:r>
          </a:p>
          <a:p>
            <a:r>
              <a:rPr lang="en-US" sz="2800" dirty="0"/>
              <a:t>To be set apart implies making distinctions between right and wrong, true and false.  In what ways do we see our culture seeking to blur those distinctions?</a:t>
            </a:r>
          </a:p>
        </p:txBody>
      </p:sp>
    </p:spTree>
    <p:extLst>
      <p:ext uri="{BB962C8B-B14F-4D97-AF65-F5344CB8AC3E}">
        <p14:creationId xmlns:p14="http://schemas.microsoft.com/office/powerpoint/2010/main" val="22372525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20:7-8.  Who is responsible for making them holy?</a:t>
            </a:r>
          </a:p>
        </p:txBody>
      </p:sp>
    </p:spTree>
    <p:extLst>
      <p:ext uri="{BB962C8B-B14F-4D97-AF65-F5344CB8AC3E}">
        <p14:creationId xmlns:p14="http://schemas.microsoft.com/office/powerpoint/2010/main" val="4289698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20:7-8.  Who is responsible for making them holy?</a:t>
            </a:r>
          </a:p>
          <a:p>
            <a:r>
              <a:rPr lang="en-US" sz="2800" dirty="0"/>
              <a:t>What about us (I Corinthians 6:9-11, 18)?  </a:t>
            </a:r>
          </a:p>
        </p:txBody>
      </p:sp>
    </p:spTree>
    <p:extLst>
      <p:ext uri="{BB962C8B-B14F-4D97-AF65-F5344CB8AC3E}">
        <p14:creationId xmlns:p14="http://schemas.microsoft.com/office/powerpoint/2010/main" val="2332462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to Obey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Israel is to obey because of God’s authority (I am the LORD), and because God is holy and so they should be holy. 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9075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to Obey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Israel is to obey because of God’s authority (I am the LORD), and because God is holy and so they should be holy.  </a:t>
            </a:r>
          </a:p>
          <a:p>
            <a:r>
              <a:rPr lang="en-US" sz="2800" dirty="0"/>
              <a:t>What is another reason given in 19:36-37?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0715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to Obey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Israel is to obey because of God’s authority (I am the LORD), and because God is holy and so they should be holy.  </a:t>
            </a:r>
          </a:p>
          <a:p>
            <a:r>
              <a:rPr lang="en-US" sz="2800" dirty="0"/>
              <a:t>What is another reason given in 19:36-37?</a:t>
            </a:r>
          </a:p>
          <a:p>
            <a:r>
              <a:rPr lang="en-US" sz="2800" dirty="0"/>
              <a:t>Read Romans 12:1.  What should motivate us to obey?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5487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to Obey (Leviticus 18-20)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Israel is to obey because of God’s authority (I am the LORD), and because God is holy and so they should be holy.  </a:t>
            </a:r>
          </a:p>
          <a:p>
            <a:r>
              <a:rPr lang="en-US" sz="2800" dirty="0"/>
              <a:t>What is another reason given in 19:36-37?</a:t>
            </a:r>
          </a:p>
          <a:p>
            <a:r>
              <a:rPr lang="en-US" sz="2800" dirty="0"/>
              <a:t>Read Romans 12:1.  What should motivate us to obey?</a:t>
            </a:r>
          </a:p>
          <a:p>
            <a:r>
              <a:rPr lang="en-US" sz="2800" dirty="0"/>
              <a:t>Salvation &gt; Obedience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8816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Priests (Leviticus 21-22)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1418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priests were required to be set apart unto the Lord.  </a:t>
            </a:r>
          </a:p>
        </p:txBody>
      </p:sp>
    </p:spTree>
    <p:extLst>
      <p:ext uri="{BB962C8B-B14F-4D97-AF65-F5344CB8AC3E}">
        <p14:creationId xmlns:p14="http://schemas.microsoft.com/office/powerpoint/2010/main" val="737511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Priests (Leviticus 21-22)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1418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priests were required to be set apart unto the Lord.  </a:t>
            </a:r>
          </a:p>
          <a:p>
            <a:r>
              <a:rPr lang="en-US" sz="2800" dirty="0"/>
              <a:t>They could not become unclean by touching a dead body – except to bury a very close relative.  </a:t>
            </a:r>
          </a:p>
        </p:txBody>
      </p:sp>
    </p:spTree>
    <p:extLst>
      <p:ext uri="{BB962C8B-B14F-4D97-AF65-F5344CB8AC3E}">
        <p14:creationId xmlns:p14="http://schemas.microsoft.com/office/powerpoint/2010/main" val="29277704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Priests (Leviticus 21-22)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1418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priests were required to be set apart unto the Lord.  </a:t>
            </a:r>
          </a:p>
          <a:p>
            <a:r>
              <a:rPr lang="en-US" sz="2800" dirty="0"/>
              <a:t>They could not become unclean by touching a dead body – except to bury a very close relative.  </a:t>
            </a:r>
          </a:p>
          <a:p>
            <a:r>
              <a:rPr lang="en-US" sz="2800" dirty="0"/>
              <a:t>They had specific requirements for who they could marry.</a:t>
            </a:r>
          </a:p>
        </p:txBody>
      </p:sp>
    </p:spTree>
    <p:extLst>
      <p:ext uri="{BB962C8B-B14F-4D97-AF65-F5344CB8AC3E}">
        <p14:creationId xmlns:p14="http://schemas.microsoft.com/office/powerpoint/2010/main" val="1493763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Priests (Leviticus 21-22)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1418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The priests were required to be set apart unto the Lord.  </a:t>
            </a:r>
          </a:p>
          <a:p>
            <a:r>
              <a:rPr lang="en-US" sz="2800" dirty="0"/>
              <a:t>They could not become unclean by touching a dead body – except to bury a very close relative.  </a:t>
            </a:r>
          </a:p>
          <a:p>
            <a:r>
              <a:rPr lang="en-US" sz="2800" dirty="0"/>
              <a:t>They had specific requirements for who they could marry.</a:t>
            </a:r>
          </a:p>
          <a:p>
            <a:r>
              <a:rPr lang="en-US" sz="2800" dirty="0"/>
              <a:t>They could not come near to serve if they had any physical blemish or in any way became unclean.</a:t>
            </a:r>
          </a:p>
        </p:txBody>
      </p:sp>
    </p:spTree>
    <p:extLst>
      <p:ext uri="{BB962C8B-B14F-4D97-AF65-F5344CB8AC3E}">
        <p14:creationId xmlns:p14="http://schemas.microsoft.com/office/powerpoint/2010/main" val="27625722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Priests (Leviticus 21-22)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21:6 &amp; 22:31-33.  In what ways might a failure to be holy profane the name of our God?</a:t>
            </a:r>
          </a:p>
        </p:txBody>
      </p:sp>
    </p:spTree>
    <p:extLst>
      <p:ext uri="{BB962C8B-B14F-4D97-AF65-F5344CB8AC3E}">
        <p14:creationId xmlns:p14="http://schemas.microsoft.com/office/powerpoint/2010/main" val="26171006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response to God’s authority, holiness, and salvation, we are to obey His commands.  </a:t>
            </a:r>
          </a:p>
        </p:txBody>
      </p:sp>
    </p:spTree>
    <p:extLst>
      <p:ext uri="{BB962C8B-B14F-4D97-AF65-F5344CB8AC3E}">
        <p14:creationId xmlns:p14="http://schemas.microsoft.com/office/powerpoint/2010/main" val="139940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response to God’s authority, holiness, and salvation, we are to obey His commands.  </a:t>
            </a:r>
          </a:p>
          <a:p>
            <a:r>
              <a:rPr lang="en-US" sz="2800" dirty="0"/>
              <a:t>We are to be holy as God is holy - set apart from all evil and set apart to God.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97982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response to God’s authority, holiness, and salvation, we are to obey His commands.  </a:t>
            </a:r>
          </a:p>
          <a:p>
            <a:r>
              <a:rPr lang="en-US" sz="2800" dirty="0"/>
              <a:t>We are to be holy as God is holy - set apart from all evil and set apart to God.</a:t>
            </a:r>
          </a:p>
          <a:p>
            <a:r>
              <a:rPr lang="en-US" sz="2800" dirty="0"/>
              <a:t>God sets us apart (sanctifies us), but we must dedicate ourselves to holiness (consecrate ourselves).</a:t>
            </a:r>
          </a:p>
        </p:txBody>
      </p:sp>
    </p:spTree>
    <p:extLst>
      <p:ext uri="{BB962C8B-B14F-4D97-AF65-F5344CB8AC3E}">
        <p14:creationId xmlns:p14="http://schemas.microsoft.com/office/powerpoint/2010/main" val="374515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9827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In response to God’s authority, holiness, and salvation, we are to obey His commands.  </a:t>
            </a:r>
          </a:p>
          <a:p>
            <a:r>
              <a:rPr lang="en-US" sz="2800" dirty="0"/>
              <a:t>We are to be holy as God is holy - set apart from all evil and set apart to God.</a:t>
            </a:r>
          </a:p>
          <a:p>
            <a:r>
              <a:rPr lang="en-US" sz="2800" dirty="0"/>
              <a:t>God sets us apart (sanctifies us), but we must dedicate ourselves to holiness (consecrate ourselves).</a:t>
            </a:r>
          </a:p>
          <a:p>
            <a:r>
              <a:rPr lang="en-US" sz="2800" dirty="0"/>
              <a:t>Failure to walk in holiness profanes the name of God and pollutes the land.</a:t>
            </a:r>
          </a:p>
        </p:txBody>
      </p:sp>
    </p:spTree>
    <p:extLst>
      <p:ext uri="{BB962C8B-B14F-4D97-AF65-F5344CB8AC3E}">
        <p14:creationId xmlns:p14="http://schemas.microsoft.com/office/powerpoint/2010/main" val="5962808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EB70DC-F081-6FD2-3079-8B12DAAF36CA}"/>
              </a:ext>
            </a:extLst>
          </p:cNvPr>
          <p:cNvSpPr txBox="1"/>
          <p:nvPr/>
        </p:nvSpPr>
        <p:spPr>
          <a:xfrm>
            <a:off x="2957804" y="3321697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2025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379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120</TotalTime>
  <Words>1687</Words>
  <Application>Microsoft Office PowerPoint</Application>
  <PresentationFormat>Widescreen</PresentationFormat>
  <Paragraphs>133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Century Gothic</vt:lpstr>
      <vt:lpstr>Wingdings 3</vt:lpstr>
      <vt:lpstr>Ion</vt:lpstr>
      <vt:lpstr>Holiness</vt:lpstr>
      <vt:lpstr>Initial Commands (Leviticus 18)</vt:lpstr>
      <vt:lpstr>Initial Commands (Leviticus 18)</vt:lpstr>
      <vt:lpstr>Moral Laws (Leviticus 18)</vt:lpstr>
      <vt:lpstr>Moral Laws (Leviticus 18)</vt:lpstr>
      <vt:lpstr>Moral Laws (Leviticus 18)</vt:lpstr>
      <vt:lpstr>Unclean (Leviticus 18)</vt:lpstr>
      <vt:lpstr>Unclean (Leviticus 18)</vt:lpstr>
      <vt:lpstr>Moral Laws (Leviticus 19)</vt:lpstr>
      <vt:lpstr>Moral Laws (Leviticus 19)</vt:lpstr>
      <vt:lpstr>Moral Laws (Leviticus 19)</vt:lpstr>
      <vt:lpstr>Moral Laws (Leviticus 19)</vt:lpstr>
      <vt:lpstr>Moral Laws (Leviticus 19)</vt:lpstr>
      <vt:lpstr>Moral Laws (Leviticus 19)</vt:lpstr>
      <vt:lpstr>Moral Laws (Leviticus 19)</vt:lpstr>
      <vt:lpstr>Moral Laws (Leviticus 19)</vt:lpstr>
      <vt:lpstr>Civil Laws (Leviticus 20)</vt:lpstr>
      <vt:lpstr>Civil Laws (Leviticus 20)</vt:lpstr>
      <vt:lpstr>I Am The Lord (Leviticus 18-20)</vt:lpstr>
      <vt:lpstr>I Am The Lord (Leviticus 18-20)</vt:lpstr>
      <vt:lpstr>I Am The Lord (Leviticus 18-20)</vt:lpstr>
      <vt:lpstr>Holy (Leviticus 18-20)</vt:lpstr>
      <vt:lpstr>Holy (Leviticus 18-20)</vt:lpstr>
      <vt:lpstr>Holy (Leviticus 18-20)</vt:lpstr>
      <vt:lpstr>Holy (Leviticus 18-20)</vt:lpstr>
      <vt:lpstr>Holy (Leviticus 18-20)</vt:lpstr>
      <vt:lpstr>Holy (Leviticus 18-20)</vt:lpstr>
      <vt:lpstr>Holy (Leviticus 18-20)</vt:lpstr>
      <vt:lpstr>Holy (Leviticus 18-20)</vt:lpstr>
      <vt:lpstr>Reasons to Obey (Leviticus 18-20)</vt:lpstr>
      <vt:lpstr>Reasons to Obey (Leviticus 18-20)</vt:lpstr>
      <vt:lpstr>Reasons to Obey (Leviticus 18-20)</vt:lpstr>
      <vt:lpstr>Reasons to Obey (Leviticus 18-20)</vt:lpstr>
      <vt:lpstr>Holy Priests (Leviticus 21-22)</vt:lpstr>
      <vt:lpstr>Holy Priests (Leviticus 21-22)</vt:lpstr>
      <vt:lpstr>Holy Priests (Leviticus 21-22)</vt:lpstr>
      <vt:lpstr>Holy Priests (Leviticus 21-22)</vt:lpstr>
      <vt:lpstr>Holy Priests (Leviticus 21-22)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Holiness</dc:title>
  <dc:creator>Brian Mikul</dc:creator>
  <cp:lastModifiedBy>Brian Mikul</cp:lastModifiedBy>
  <cp:revision>13</cp:revision>
  <dcterms:created xsi:type="dcterms:W3CDTF">2022-03-30T12:34:45Z</dcterms:created>
  <dcterms:modified xsi:type="dcterms:W3CDTF">2025-10-18T18:47:08Z</dcterms:modified>
</cp:coreProperties>
</file>