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1" r:id="rId1"/>
  </p:sldMasterIdLst>
  <p:sldIdLst>
    <p:sldId id="256" r:id="rId2"/>
    <p:sldId id="257" r:id="rId3"/>
    <p:sldId id="258" r:id="rId4"/>
    <p:sldId id="264" r:id="rId5"/>
    <p:sldId id="265" r:id="rId6"/>
    <p:sldId id="266" r:id="rId7"/>
    <p:sldId id="259" r:id="rId8"/>
    <p:sldId id="267" r:id="rId9"/>
    <p:sldId id="268" r:id="rId10"/>
    <p:sldId id="269" r:id="rId11"/>
    <p:sldId id="260" r:id="rId12"/>
    <p:sldId id="270" r:id="rId13"/>
    <p:sldId id="271" r:id="rId14"/>
    <p:sldId id="272" r:id="rId15"/>
    <p:sldId id="273" r:id="rId16"/>
    <p:sldId id="261" r:id="rId17"/>
    <p:sldId id="274" r:id="rId18"/>
    <p:sldId id="275" r:id="rId19"/>
    <p:sldId id="278" r:id="rId20"/>
    <p:sldId id="279" r:id="rId21"/>
    <p:sldId id="280" r:id="rId22"/>
    <p:sldId id="281" r:id="rId23"/>
    <p:sldId id="262" r:id="rId24"/>
    <p:sldId id="276" r:id="rId25"/>
    <p:sldId id="263" r:id="rId26"/>
    <p:sldId id="277"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39A7FF-0A42-4FD9-B502-F816F6829A64}" v="1" dt="2026-01-17T21:59:57.8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Mikul" userId="378ea6b818ca0114" providerId="LiveId" clId="{F374762F-E36D-4E4E-B9E4-01D4E4BEDB77}"/>
    <pc:docChg chg="addSld modSld">
      <pc:chgData name="Brian Mikul" userId="378ea6b818ca0114" providerId="LiveId" clId="{F374762F-E36D-4E4E-B9E4-01D4E4BEDB77}" dt="2026-01-17T22:00:45.195" v="7" actId="20577"/>
      <pc:docMkLst>
        <pc:docMk/>
      </pc:docMkLst>
      <pc:sldChg chg="addSp modSp new mod">
        <pc:chgData name="Brian Mikul" userId="378ea6b818ca0114" providerId="LiveId" clId="{F374762F-E36D-4E4E-B9E4-01D4E4BEDB77}" dt="2026-01-17T22:00:45.195" v="7" actId="20577"/>
        <pc:sldMkLst>
          <pc:docMk/>
          <pc:sldMk cId="3360819130" sldId="282"/>
        </pc:sldMkLst>
        <pc:spChg chg="add mod">
          <ac:chgData name="Brian Mikul" userId="378ea6b818ca0114" providerId="LiveId" clId="{F374762F-E36D-4E4E-B9E4-01D4E4BEDB77}" dt="2026-01-17T22:00:45.195" v="7" actId="20577"/>
          <ac:spMkLst>
            <pc:docMk/>
            <pc:sldMk cId="3360819130" sldId="282"/>
            <ac:spMk id="2" creationId="{C5132B5A-77A2-05A2-F420-16D849E79AC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99095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DE42F4-6EEF-4EF7-8ED4-2208F0F89A08}"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942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3369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9577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1/17/2026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8299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CE99F462-093F-4566-844B-4C71F2739DA5}" type="datetimeFigureOut">
              <a:rPr lang="en-US" smtClean="0"/>
              <a:t>1/17/2026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5626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D24A7AC-904D-4781-85BA-7D10C17ED021}" type="datetimeFigureOut">
              <a:rPr lang="en-US" smtClean="0"/>
              <a:t>1/17/2026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6144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E331444B-B92B-4E27-8C94-BB93EAF5CB18}" type="datetimeFigureOut">
              <a:rPr lang="en-US" smtClean="0"/>
              <a:t>1/17/2026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40547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1607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1/17/2026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83900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4EB90BD-B6CE-46B7-997F-7313B992CCDC}"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3242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DB9D11F-B188-461D-B23F-39381795C052}"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95112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E6D8D9-55A2-4063-B0F3-121F44549695}"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51395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4B24536-994D-4021-A283-9F449C0DB509}" type="datetimeFigureOut">
              <a:rPr lang="en-US" smtClean="0"/>
              <a:t>1/17/2026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21851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BBBB78-C96F-47B7-AB17-D852CA960AC9}" type="datetimeFigureOut">
              <a:rPr lang="en-US" smtClean="0"/>
              <a:t>1/17/2026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84342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400959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1/17/2026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9703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D6E9DEC-419B-4CC5-A080-3B06BD5A8291}" type="datetimeFigureOut">
              <a:rPr lang="en-US" smtClean="0"/>
              <a:t>1/17/2026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11569189"/>
      </p:ext>
    </p:extLst>
  </p:cSld>
  <p:clrMap bg1="dk1" tx1="lt1" bg2="dk2" tx2="lt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dirty="0"/>
              <a:t>Preparation</a:t>
            </a:r>
          </a:p>
        </p:txBody>
      </p:sp>
      <p:sp>
        <p:nvSpPr>
          <p:cNvPr id="3" name="Subtitle 2"/>
          <p:cNvSpPr>
            <a:spLocks noGrp="1"/>
          </p:cNvSpPr>
          <p:nvPr>
            <p:ph type="subTitle" idx="1"/>
          </p:nvPr>
        </p:nvSpPr>
        <p:spPr/>
        <p:txBody>
          <a:bodyPr>
            <a:normAutofit/>
          </a:bodyPr>
          <a:lstStyle/>
          <a:p>
            <a:r>
              <a:rPr lang="en-US" sz="2800" dirty="0"/>
              <a:t>Numbers 1-5</a:t>
            </a:r>
          </a:p>
        </p:txBody>
      </p:sp>
    </p:spTree>
    <p:extLst>
      <p:ext uri="{BB962C8B-B14F-4D97-AF65-F5344CB8AC3E}">
        <p14:creationId xmlns:p14="http://schemas.microsoft.com/office/powerpoint/2010/main" val="3383072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p:txBody>
          <a:bodyPr>
            <a:normAutofit/>
          </a:bodyPr>
          <a:lstStyle/>
          <a:p>
            <a:r>
              <a:rPr lang="en-US" sz="2800" dirty="0"/>
              <a:t>Watch Bible Project Video</a:t>
            </a:r>
          </a:p>
        </p:txBody>
      </p:sp>
    </p:spTree>
    <p:extLst>
      <p:ext uri="{BB962C8B-B14F-4D97-AF65-F5344CB8AC3E}">
        <p14:creationId xmlns:p14="http://schemas.microsoft.com/office/powerpoint/2010/main" val="1307854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 Spoke and Commanded (Numbers 1-5)</a:t>
            </a:r>
          </a:p>
        </p:txBody>
      </p:sp>
      <p:sp>
        <p:nvSpPr>
          <p:cNvPr id="3" name="Content Placeholder 2"/>
          <p:cNvSpPr>
            <a:spLocks noGrp="1"/>
          </p:cNvSpPr>
          <p:nvPr>
            <p:ph idx="1"/>
          </p:nvPr>
        </p:nvSpPr>
        <p:spPr>
          <a:xfrm>
            <a:off x="680321" y="2336873"/>
            <a:ext cx="10511420" cy="3599316"/>
          </a:xfrm>
        </p:spPr>
        <p:txBody>
          <a:bodyPr>
            <a:normAutofit/>
          </a:bodyPr>
          <a:lstStyle/>
          <a:p>
            <a:r>
              <a:rPr lang="en-US" sz="2800" dirty="0"/>
              <a:t>Throughout the first five chapters we read again and again: “The Lord spoke to Moses” (1:1, 1:48, 2:1, etc.).  What does that tell us about God?</a:t>
            </a:r>
          </a:p>
        </p:txBody>
      </p:sp>
    </p:spTree>
    <p:extLst>
      <p:ext uri="{BB962C8B-B14F-4D97-AF65-F5344CB8AC3E}">
        <p14:creationId xmlns:p14="http://schemas.microsoft.com/office/powerpoint/2010/main" val="3964005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 Spoke and Commanded (Numbers 1-5)</a:t>
            </a:r>
          </a:p>
        </p:txBody>
      </p:sp>
      <p:sp>
        <p:nvSpPr>
          <p:cNvPr id="3" name="Content Placeholder 2"/>
          <p:cNvSpPr>
            <a:spLocks noGrp="1"/>
          </p:cNvSpPr>
          <p:nvPr>
            <p:ph idx="1"/>
          </p:nvPr>
        </p:nvSpPr>
        <p:spPr>
          <a:xfrm>
            <a:off x="680321" y="2336873"/>
            <a:ext cx="10511420" cy="3599316"/>
          </a:xfrm>
        </p:spPr>
        <p:txBody>
          <a:bodyPr>
            <a:normAutofit/>
          </a:bodyPr>
          <a:lstStyle/>
          <a:p>
            <a:r>
              <a:rPr lang="en-US" sz="2800" dirty="0"/>
              <a:t>Throughout the first five chapters we read again and again: “The Lord spoke to Moses” (1:1, 1:48, 2:1, etc.).  What does that tell us about God?</a:t>
            </a:r>
          </a:p>
          <a:p>
            <a:r>
              <a:rPr lang="en-US" sz="2800" dirty="0"/>
              <a:t>Why is it important to us that God speaks?</a:t>
            </a:r>
          </a:p>
        </p:txBody>
      </p:sp>
    </p:spTree>
    <p:extLst>
      <p:ext uri="{BB962C8B-B14F-4D97-AF65-F5344CB8AC3E}">
        <p14:creationId xmlns:p14="http://schemas.microsoft.com/office/powerpoint/2010/main" val="2243797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 Spoke and Commanded (Numbers 1-5)</a:t>
            </a:r>
          </a:p>
        </p:txBody>
      </p:sp>
      <p:sp>
        <p:nvSpPr>
          <p:cNvPr id="3" name="Content Placeholder 2"/>
          <p:cNvSpPr>
            <a:spLocks noGrp="1"/>
          </p:cNvSpPr>
          <p:nvPr>
            <p:ph idx="1"/>
          </p:nvPr>
        </p:nvSpPr>
        <p:spPr>
          <a:xfrm>
            <a:off x="680321" y="2336873"/>
            <a:ext cx="10511420" cy="3599316"/>
          </a:xfrm>
        </p:spPr>
        <p:txBody>
          <a:bodyPr>
            <a:normAutofit/>
          </a:bodyPr>
          <a:lstStyle/>
          <a:p>
            <a:r>
              <a:rPr lang="en-US" sz="2800" dirty="0"/>
              <a:t>Throughout the first five chapters we read again and again: “The Lord spoke to Moses” (1:1, 1:48, 2:1, etc.).  What does that tell us about God?</a:t>
            </a:r>
          </a:p>
          <a:p>
            <a:r>
              <a:rPr lang="en-US" sz="2800" dirty="0"/>
              <a:t>Why is it important to us that God speaks?</a:t>
            </a:r>
          </a:p>
          <a:p>
            <a:r>
              <a:rPr lang="en-US" sz="2800" dirty="0"/>
              <a:t>Not only does God speak, but He also commands (1:54, 2:33-34, etc.)  What does that tell us about God?</a:t>
            </a:r>
          </a:p>
        </p:txBody>
      </p:sp>
    </p:spTree>
    <p:extLst>
      <p:ext uri="{BB962C8B-B14F-4D97-AF65-F5344CB8AC3E}">
        <p14:creationId xmlns:p14="http://schemas.microsoft.com/office/powerpoint/2010/main" val="2021791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 Spoke and Commanded (Numbers 1-5)</a:t>
            </a:r>
          </a:p>
        </p:txBody>
      </p:sp>
      <p:sp>
        <p:nvSpPr>
          <p:cNvPr id="3" name="Content Placeholder 2"/>
          <p:cNvSpPr>
            <a:spLocks noGrp="1"/>
          </p:cNvSpPr>
          <p:nvPr>
            <p:ph idx="1"/>
          </p:nvPr>
        </p:nvSpPr>
        <p:spPr>
          <a:xfrm>
            <a:off x="680321" y="2336873"/>
            <a:ext cx="10511420" cy="3599316"/>
          </a:xfrm>
        </p:spPr>
        <p:txBody>
          <a:bodyPr>
            <a:normAutofit/>
          </a:bodyPr>
          <a:lstStyle/>
          <a:p>
            <a:r>
              <a:rPr lang="en-US" sz="2800" dirty="0"/>
              <a:t>Throughout the first five chapters we read again and again: “The Lord spoke to Moses” (1:1, 1:48, 2:1, etc.).  What does that tell us about God?</a:t>
            </a:r>
          </a:p>
          <a:p>
            <a:r>
              <a:rPr lang="en-US" sz="2800" dirty="0"/>
              <a:t>Why is it important to us that God speaks?</a:t>
            </a:r>
          </a:p>
          <a:p>
            <a:r>
              <a:rPr lang="en-US" sz="2800" dirty="0"/>
              <a:t>Not only does God speak, but He also commands (1:54, 2:33-34, etc.)  What does that tell us about God?</a:t>
            </a:r>
          </a:p>
          <a:p>
            <a:r>
              <a:rPr lang="en-US" sz="2800" dirty="0"/>
              <a:t>How should we respond?</a:t>
            </a:r>
          </a:p>
        </p:txBody>
      </p:sp>
    </p:spTree>
    <p:extLst>
      <p:ext uri="{BB962C8B-B14F-4D97-AF65-F5344CB8AC3E}">
        <p14:creationId xmlns:p14="http://schemas.microsoft.com/office/powerpoint/2010/main" val="821223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 (Numbers 1)</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Preparations must be made for the people to move from Mt. Sinai to the Promised Land.  First, they must get an idea of how many men are available for battle.  </a:t>
            </a:r>
          </a:p>
        </p:txBody>
      </p:sp>
    </p:spTree>
    <p:extLst>
      <p:ext uri="{BB962C8B-B14F-4D97-AF65-F5344CB8AC3E}">
        <p14:creationId xmlns:p14="http://schemas.microsoft.com/office/powerpoint/2010/main" val="2860712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 (Numbers 1)</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Preparations must be made for the people to move from Mt. Sinai to the Promised Land.  First, they must get an idea of how many men are available for battle.  </a:t>
            </a:r>
          </a:p>
          <a:p>
            <a:r>
              <a:rPr lang="en-US" sz="2800" dirty="0"/>
              <a:t>How does this census point to the fulfillment of the Abrahamic Covenant?</a:t>
            </a:r>
          </a:p>
        </p:txBody>
      </p:sp>
    </p:spTree>
    <p:extLst>
      <p:ext uri="{BB962C8B-B14F-4D97-AF65-F5344CB8AC3E}">
        <p14:creationId xmlns:p14="http://schemas.microsoft.com/office/powerpoint/2010/main" val="3863479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 (Numbers 1)</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Preparations must be made for the people to move from Mt. Sinai to the Promised Land.  First, they must get an idea of how many men are available for battle.  </a:t>
            </a:r>
          </a:p>
          <a:p>
            <a:r>
              <a:rPr lang="en-US" sz="2800" dirty="0"/>
              <a:t>How does this census point to the fulfillment of the Abrahamic Covenant?</a:t>
            </a:r>
          </a:p>
          <a:p>
            <a:r>
              <a:rPr lang="en-US" sz="2800" dirty="0"/>
              <a:t>How would this encourage the people?</a:t>
            </a:r>
          </a:p>
        </p:txBody>
      </p:sp>
    </p:spTree>
    <p:extLst>
      <p:ext uri="{BB962C8B-B14F-4D97-AF65-F5344CB8AC3E}">
        <p14:creationId xmlns:p14="http://schemas.microsoft.com/office/powerpoint/2010/main" val="3568157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#1 (Numbers 1)</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Preparations must be made for the people to move from Mt. Sinai to the Promised Land.  First, they must get an idea of how many men are available for battle.  </a:t>
            </a:r>
          </a:p>
          <a:p>
            <a:r>
              <a:rPr lang="en-US" sz="2800" dirty="0"/>
              <a:t>How does this census point to the fulfillment of the Abrahamic Covenant?</a:t>
            </a:r>
          </a:p>
          <a:p>
            <a:r>
              <a:rPr lang="en-US" sz="2800" dirty="0"/>
              <a:t>How would this encourage the people?</a:t>
            </a:r>
          </a:p>
          <a:p>
            <a:r>
              <a:rPr lang="en-US" sz="2800" dirty="0"/>
              <a:t>How does God prepare and encourage us for our own battles?</a:t>
            </a:r>
          </a:p>
        </p:txBody>
      </p:sp>
    </p:spTree>
    <p:extLst>
      <p:ext uri="{BB962C8B-B14F-4D97-AF65-F5344CB8AC3E}">
        <p14:creationId xmlns:p14="http://schemas.microsoft.com/office/powerpoint/2010/main" val="2887905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#2 (Numbers 2)</a:t>
            </a:r>
          </a:p>
        </p:txBody>
      </p:sp>
      <p:sp>
        <p:nvSpPr>
          <p:cNvPr id="3" name="Content Placeholder 2"/>
          <p:cNvSpPr>
            <a:spLocks noGrp="1"/>
          </p:cNvSpPr>
          <p:nvPr>
            <p:ph idx="1"/>
          </p:nvPr>
        </p:nvSpPr>
        <p:spPr>
          <a:xfrm>
            <a:off x="1103312" y="2052918"/>
            <a:ext cx="9985398" cy="4195481"/>
          </a:xfrm>
        </p:spPr>
        <p:txBody>
          <a:bodyPr>
            <a:normAutofit/>
          </a:bodyPr>
          <a:lstStyle/>
          <a:p>
            <a:r>
              <a:rPr lang="en-US" sz="2800" dirty="0"/>
              <a:t>The second preparation is to organize the camp.  What is the camp organized around?</a:t>
            </a:r>
          </a:p>
          <a:p>
            <a:endParaRPr lang="en-US" sz="2800" dirty="0"/>
          </a:p>
        </p:txBody>
      </p:sp>
    </p:spTree>
    <p:extLst>
      <p:ext uri="{BB962C8B-B14F-4D97-AF65-F5344CB8AC3E}">
        <p14:creationId xmlns:p14="http://schemas.microsoft.com/office/powerpoint/2010/main" val="2904900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#2 (Numbers 2)</a:t>
            </a:r>
          </a:p>
        </p:txBody>
      </p:sp>
      <p:sp>
        <p:nvSpPr>
          <p:cNvPr id="3" name="Content Placeholder 2"/>
          <p:cNvSpPr>
            <a:spLocks noGrp="1"/>
          </p:cNvSpPr>
          <p:nvPr>
            <p:ph idx="1"/>
          </p:nvPr>
        </p:nvSpPr>
        <p:spPr>
          <a:xfrm>
            <a:off x="1103312" y="2052918"/>
            <a:ext cx="9985398" cy="4195481"/>
          </a:xfrm>
        </p:spPr>
        <p:txBody>
          <a:bodyPr>
            <a:normAutofit/>
          </a:bodyPr>
          <a:lstStyle/>
          <a:p>
            <a:r>
              <a:rPr lang="en-US" sz="2800" dirty="0"/>
              <a:t>The second preparation is to organize the camp.  What is the camp organized around?</a:t>
            </a:r>
          </a:p>
          <a:p>
            <a:r>
              <a:rPr lang="en-US" sz="2800" dirty="0"/>
              <a:t>What does this suggest for Israel?</a:t>
            </a:r>
          </a:p>
        </p:txBody>
      </p:sp>
    </p:spTree>
    <p:extLst>
      <p:ext uri="{BB962C8B-B14F-4D97-AF65-F5344CB8AC3E}">
        <p14:creationId xmlns:p14="http://schemas.microsoft.com/office/powerpoint/2010/main" val="2157452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#2 (Numbers 2)</a:t>
            </a:r>
          </a:p>
        </p:txBody>
      </p:sp>
      <p:sp>
        <p:nvSpPr>
          <p:cNvPr id="3" name="Content Placeholder 2"/>
          <p:cNvSpPr>
            <a:spLocks noGrp="1"/>
          </p:cNvSpPr>
          <p:nvPr>
            <p:ph idx="1"/>
          </p:nvPr>
        </p:nvSpPr>
        <p:spPr>
          <a:xfrm>
            <a:off x="1103312" y="2052918"/>
            <a:ext cx="9985398" cy="4195481"/>
          </a:xfrm>
        </p:spPr>
        <p:txBody>
          <a:bodyPr>
            <a:normAutofit/>
          </a:bodyPr>
          <a:lstStyle/>
          <a:p>
            <a:r>
              <a:rPr lang="en-US" sz="2800" dirty="0"/>
              <a:t>The second preparation is to organize the camp.  What is the camp organized around?</a:t>
            </a:r>
          </a:p>
          <a:p>
            <a:r>
              <a:rPr lang="en-US" sz="2800" dirty="0"/>
              <a:t>What does this suggest for Israel?</a:t>
            </a:r>
          </a:p>
          <a:p>
            <a:r>
              <a:rPr lang="en-US" sz="2800" dirty="0"/>
              <a:t>What does this suggest for us?</a:t>
            </a:r>
          </a:p>
        </p:txBody>
      </p:sp>
    </p:spTree>
    <p:extLst>
      <p:ext uri="{BB962C8B-B14F-4D97-AF65-F5344CB8AC3E}">
        <p14:creationId xmlns:p14="http://schemas.microsoft.com/office/powerpoint/2010/main" val="4284754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#2 (Numbers 2)</a:t>
            </a:r>
          </a:p>
        </p:txBody>
      </p:sp>
      <p:sp>
        <p:nvSpPr>
          <p:cNvPr id="3" name="Content Placeholder 2"/>
          <p:cNvSpPr>
            <a:spLocks noGrp="1"/>
          </p:cNvSpPr>
          <p:nvPr>
            <p:ph idx="1"/>
          </p:nvPr>
        </p:nvSpPr>
        <p:spPr>
          <a:xfrm>
            <a:off x="1103312" y="2052918"/>
            <a:ext cx="9985398" cy="4195481"/>
          </a:xfrm>
        </p:spPr>
        <p:txBody>
          <a:bodyPr>
            <a:normAutofit/>
          </a:bodyPr>
          <a:lstStyle/>
          <a:p>
            <a:r>
              <a:rPr lang="en-US" sz="2800" dirty="0"/>
              <a:t>The second preparation is to organize the camp.  What is the camp organized around?</a:t>
            </a:r>
          </a:p>
          <a:p>
            <a:r>
              <a:rPr lang="en-US" sz="2800" dirty="0"/>
              <a:t>What does this suggest for Israel?</a:t>
            </a:r>
          </a:p>
          <a:p>
            <a:r>
              <a:rPr lang="en-US" sz="2800" dirty="0"/>
              <a:t>What does this suggest for us?</a:t>
            </a:r>
          </a:p>
          <a:p>
            <a:r>
              <a:rPr lang="en-US" sz="2800" dirty="0"/>
              <a:t>What would this look like in our church?</a:t>
            </a:r>
          </a:p>
        </p:txBody>
      </p:sp>
    </p:spTree>
    <p:extLst>
      <p:ext uri="{BB962C8B-B14F-4D97-AF65-F5344CB8AC3E}">
        <p14:creationId xmlns:p14="http://schemas.microsoft.com/office/powerpoint/2010/main" val="868865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#2 (Numbers 2)</a:t>
            </a:r>
          </a:p>
        </p:txBody>
      </p:sp>
      <p:sp>
        <p:nvSpPr>
          <p:cNvPr id="3" name="Content Placeholder 2"/>
          <p:cNvSpPr>
            <a:spLocks noGrp="1"/>
          </p:cNvSpPr>
          <p:nvPr>
            <p:ph idx="1"/>
          </p:nvPr>
        </p:nvSpPr>
        <p:spPr>
          <a:xfrm>
            <a:off x="1103312" y="2052918"/>
            <a:ext cx="9985398" cy="4195481"/>
          </a:xfrm>
        </p:spPr>
        <p:txBody>
          <a:bodyPr>
            <a:normAutofit/>
          </a:bodyPr>
          <a:lstStyle/>
          <a:p>
            <a:r>
              <a:rPr lang="en-US" sz="2800" dirty="0"/>
              <a:t>The second preparation is to organize the camp.  What is the camp organized around?</a:t>
            </a:r>
          </a:p>
          <a:p>
            <a:r>
              <a:rPr lang="en-US" sz="2800" dirty="0"/>
              <a:t>What does this suggest for Israel?</a:t>
            </a:r>
          </a:p>
          <a:p>
            <a:r>
              <a:rPr lang="en-US" sz="2800" dirty="0"/>
              <a:t>What does this suggest for us?</a:t>
            </a:r>
          </a:p>
          <a:p>
            <a:r>
              <a:rPr lang="en-US" sz="2800" dirty="0"/>
              <a:t>What would this look like in our church?</a:t>
            </a:r>
          </a:p>
          <a:p>
            <a:r>
              <a:rPr lang="en-US" sz="2800" dirty="0"/>
              <a:t>What would this look like in our homes?</a:t>
            </a:r>
          </a:p>
        </p:txBody>
      </p:sp>
    </p:spTree>
    <p:extLst>
      <p:ext uri="{BB962C8B-B14F-4D97-AF65-F5344CB8AC3E}">
        <p14:creationId xmlns:p14="http://schemas.microsoft.com/office/powerpoint/2010/main" val="1569686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#3 (Numbers 3-4)</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The third preparation is to assign duties to the Levites.  What basic duties are assigned to them?</a:t>
            </a:r>
          </a:p>
        </p:txBody>
      </p:sp>
    </p:spTree>
    <p:extLst>
      <p:ext uri="{BB962C8B-B14F-4D97-AF65-F5344CB8AC3E}">
        <p14:creationId xmlns:p14="http://schemas.microsoft.com/office/powerpoint/2010/main" val="65448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#3 (Numbers 3-4)</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The third preparation is to assign duties to the Levites.  What basic duties are assigned to them?</a:t>
            </a:r>
          </a:p>
          <a:p>
            <a:r>
              <a:rPr lang="en-US" sz="2800" dirty="0"/>
              <a:t>How are those duties divided between the three groups?</a:t>
            </a:r>
          </a:p>
        </p:txBody>
      </p:sp>
    </p:spTree>
    <p:extLst>
      <p:ext uri="{BB962C8B-B14F-4D97-AF65-F5344CB8AC3E}">
        <p14:creationId xmlns:p14="http://schemas.microsoft.com/office/powerpoint/2010/main" val="3453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#3 (Numbers 3-4)</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The third preparation is to assign duties to the Levites.  What basic duties are assigned to them?</a:t>
            </a:r>
          </a:p>
          <a:p>
            <a:r>
              <a:rPr lang="en-US" sz="2800" dirty="0"/>
              <a:t>How are those duties divided between the three groups?</a:t>
            </a:r>
          </a:p>
          <a:p>
            <a:r>
              <a:rPr lang="en-US" sz="2800" dirty="0"/>
              <a:t>How is the assignment of duties to the Levites similar to and different from the assignment of duties in the church?  (See also I Peter 4:10-11)</a:t>
            </a:r>
          </a:p>
        </p:txBody>
      </p:sp>
    </p:spTree>
    <p:extLst>
      <p:ext uri="{BB962C8B-B14F-4D97-AF65-F5344CB8AC3E}">
        <p14:creationId xmlns:p14="http://schemas.microsoft.com/office/powerpoint/2010/main" val="3698496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#3 (Numbers 3-4)</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Read 3:11-13.  What does God say of the Levites?</a:t>
            </a:r>
          </a:p>
        </p:txBody>
      </p:sp>
    </p:spTree>
    <p:extLst>
      <p:ext uri="{BB962C8B-B14F-4D97-AF65-F5344CB8AC3E}">
        <p14:creationId xmlns:p14="http://schemas.microsoft.com/office/powerpoint/2010/main" val="3459126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#3 (Numbers 3-4)</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Read 3:11-13.  What does God say of the Levites?</a:t>
            </a:r>
          </a:p>
          <a:p>
            <a:r>
              <a:rPr lang="en-US" sz="2800" dirty="0"/>
              <a:t>Why?</a:t>
            </a:r>
          </a:p>
        </p:txBody>
      </p:sp>
    </p:spTree>
    <p:extLst>
      <p:ext uri="{BB962C8B-B14F-4D97-AF65-F5344CB8AC3E}">
        <p14:creationId xmlns:p14="http://schemas.microsoft.com/office/powerpoint/2010/main" val="2057394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#3 (Numbers 3-4)</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Read 3:11-13.  What does God say of the Levites?</a:t>
            </a:r>
          </a:p>
          <a:p>
            <a:r>
              <a:rPr lang="en-US" sz="2800" dirty="0"/>
              <a:t>Why?</a:t>
            </a:r>
          </a:p>
          <a:p>
            <a:r>
              <a:rPr lang="en-US" sz="2800" dirty="0"/>
              <a:t>How is this status both a privilege and responsibility?</a:t>
            </a:r>
          </a:p>
        </p:txBody>
      </p:sp>
    </p:spTree>
    <p:extLst>
      <p:ext uri="{BB962C8B-B14F-4D97-AF65-F5344CB8AC3E}">
        <p14:creationId xmlns:p14="http://schemas.microsoft.com/office/powerpoint/2010/main" val="3405073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#3 (Numbers 3-4)</a:t>
            </a:r>
          </a:p>
        </p:txBody>
      </p:sp>
      <p:sp>
        <p:nvSpPr>
          <p:cNvPr id="3" name="Content Placeholder 2"/>
          <p:cNvSpPr>
            <a:spLocks noGrp="1"/>
          </p:cNvSpPr>
          <p:nvPr>
            <p:ph idx="1"/>
          </p:nvPr>
        </p:nvSpPr>
        <p:spPr>
          <a:xfrm>
            <a:off x="1103312" y="2052918"/>
            <a:ext cx="10011156" cy="4195481"/>
          </a:xfrm>
        </p:spPr>
        <p:txBody>
          <a:bodyPr>
            <a:normAutofit/>
          </a:bodyPr>
          <a:lstStyle/>
          <a:p>
            <a:r>
              <a:rPr lang="en-US" sz="2800" dirty="0"/>
              <a:t>Read 3:11-13.  What does God say of the Levites?</a:t>
            </a:r>
          </a:p>
          <a:p>
            <a:r>
              <a:rPr lang="en-US" sz="2800" dirty="0"/>
              <a:t>Why?</a:t>
            </a:r>
          </a:p>
          <a:p>
            <a:r>
              <a:rPr lang="en-US" sz="2800" dirty="0"/>
              <a:t>How is this status both a privilege and responsibility?</a:t>
            </a:r>
          </a:p>
          <a:p>
            <a:r>
              <a:rPr lang="en-US" sz="2800" dirty="0"/>
              <a:t>How is it both a privilege and responsibility for us?  (see also I Peter 2:9-10)</a:t>
            </a:r>
          </a:p>
        </p:txBody>
      </p:sp>
    </p:spTree>
    <p:extLst>
      <p:ext uri="{BB962C8B-B14F-4D97-AF65-F5344CB8AC3E}">
        <p14:creationId xmlns:p14="http://schemas.microsoft.com/office/powerpoint/2010/main" val="1241140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#4 (Numbers 5)</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The fourth preparation requires the removal of impurities from the camp so God will go with them.  How does each of the three instructions in this chapter relate to this theme (v1-4, 5-10, 11-30)?</a:t>
            </a:r>
          </a:p>
        </p:txBody>
      </p:sp>
    </p:spTree>
    <p:extLst>
      <p:ext uri="{BB962C8B-B14F-4D97-AF65-F5344CB8AC3E}">
        <p14:creationId xmlns:p14="http://schemas.microsoft.com/office/powerpoint/2010/main" val="3812549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#4 (Numbers 5)</a:t>
            </a:r>
          </a:p>
        </p:txBody>
      </p:sp>
      <p:sp>
        <p:nvSpPr>
          <p:cNvPr id="3" name="Content Placeholder 2"/>
          <p:cNvSpPr>
            <a:spLocks noGrp="1"/>
          </p:cNvSpPr>
          <p:nvPr>
            <p:ph idx="1"/>
          </p:nvPr>
        </p:nvSpPr>
        <p:spPr>
          <a:xfrm>
            <a:off x="1103312" y="2052918"/>
            <a:ext cx="10024034" cy="4195481"/>
          </a:xfrm>
        </p:spPr>
        <p:txBody>
          <a:bodyPr>
            <a:normAutofit/>
          </a:bodyPr>
          <a:lstStyle/>
          <a:p>
            <a:r>
              <a:rPr lang="en-US" sz="2800" dirty="0"/>
              <a:t>The fourth preparation requires the removal of impurities from the camp so God will go with them.  How does each of the three instructions in this chapter relate to this theme (v1-4, 5-10, 11-30)?</a:t>
            </a:r>
          </a:p>
          <a:p>
            <a:r>
              <a:rPr lang="en-US" sz="2800" dirty="0"/>
              <a:t>How does this theme point to the necessity of church discipline and unity today?</a:t>
            </a:r>
          </a:p>
        </p:txBody>
      </p:sp>
    </p:spTree>
    <p:extLst>
      <p:ext uri="{BB962C8B-B14F-4D97-AF65-F5344CB8AC3E}">
        <p14:creationId xmlns:p14="http://schemas.microsoft.com/office/powerpoint/2010/main" val="268307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9998277" cy="4195481"/>
          </a:xfrm>
        </p:spPr>
        <p:txBody>
          <a:bodyPr>
            <a:normAutofit/>
          </a:bodyPr>
          <a:lstStyle/>
          <a:p>
            <a:r>
              <a:rPr lang="en-US" sz="2800" dirty="0"/>
              <a:t>God speaks and commands so we can know Him and follow Him.</a:t>
            </a:r>
          </a:p>
        </p:txBody>
      </p:sp>
    </p:spTree>
    <p:extLst>
      <p:ext uri="{BB962C8B-B14F-4D97-AF65-F5344CB8AC3E}">
        <p14:creationId xmlns:p14="http://schemas.microsoft.com/office/powerpoint/2010/main" val="3171284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103312" y="2052918"/>
            <a:ext cx="10062671" cy="4195481"/>
          </a:xfrm>
        </p:spPr>
        <p:txBody>
          <a:bodyPr>
            <a:normAutofit/>
          </a:bodyPr>
          <a:lstStyle/>
          <a:p>
            <a:r>
              <a:rPr lang="en-US" sz="2800" dirty="0"/>
              <a:t>God speaks and commands so we can know Him and follow Him.</a:t>
            </a:r>
          </a:p>
          <a:p>
            <a:r>
              <a:rPr lang="en-US" sz="2800" dirty="0"/>
              <a:t>God prepared Israel, and He prepares us.</a:t>
            </a:r>
          </a:p>
          <a:p>
            <a:pPr lvl="1"/>
            <a:r>
              <a:rPr lang="en-US" sz="2600" dirty="0"/>
              <a:t>He prepares and encourages us for battle.</a:t>
            </a:r>
          </a:p>
          <a:p>
            <a:pPr lvl="1"/>
            <a:r>
              <a:rPr lang="en-US" sz="2600" dirty="0"/>
              <a:t>He organizes the church around Him.</a:t>
            </a:r>
          </a:p>
          <a:p>
            <a:pPr lvl="1"/>
            <a:r>
              <a:rPr lang="en-US" sz="2600" dirty="0"/>
              <a:t>He assigns duties to each of His people as He enables us.</a:t>
            </a:r>
          </a:p>
          <a:p>
            <a:pPr lvl="1"/>
            <a:r>
              <a:rPr lang="en-US" sz="2600" dirty="0"/>
              <a:t>He instructs us to remove impurities – to be holy as He is holy.</a:t>
            </a:r>
          </a:p>
        </p:txBody>
      </p:sp>
    </p:spTree>
    <p:extLst>
      <p:ext uri="{BB962C8B-B14F-4D97-AF65-F5344CB8AC3E}">
        <p14:creationId xmlns:p14="http://schemas.microsoft.com/office/powerpoint/2010/main" val="42767733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132B5A-77A2-05A2-F420-16D849E79AC9}"/>
              </a:ext>
            </a:extLst>
          </p:cNvPr>
          <p:cNvSpPr txBox="1"/>
          <p:nvPr/>
        </p:nvSpPr>
        <p:spPr>
          <a:xfrm>
            <a:off x="2575249" y="3191069"/>
            <a:ext cx="7716417" cy="646331"/>
          </a:xfrm>
          <a:prstGeom prst="rect">
            <a:avLst/>
          </a:prstGeom>
          <a:noFill/>
        </p:spPr>
        <p:txBody>
          <a:bodyPr wrap="square" rtlCol="0">
            <a:spAutoFit/>
          </a:bodyPr>
          <a:lstStyle/>
          <a:p>
            <a:r>
              <a:rPr lang="en-US"/>
              <a:t>© 2026 </a:t>
            </a:r>
            <a:r>
              <a:rPr lang="en-US" dirty="0"/>
              <a:t>Brian J. Mikul. All rights reserved.  Used by permission.</a:t>
            </a:r>
          </a:p>
          <a:p>
            <a:r>
              <a:rPr lang="en-US" dirty="0"/>
              <a:t>Please visit brianjmikul.com for more studies.</a:t>
            </a:r>
          </a:p>
        </p:txBody>
      </p:sp>
    </p:spTree>
    <p:extLst>
      <p:ext uri="{BB962C8B-B14F-4D97-AF65-F5344CB8AC3E}">
        <p14:creationId xmlns:p14="http://schemas.microsoft.com/office/powerpoint/2010/main" val="33608191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42</TotalTime>
  <Words>1139</Words>
  <Application>Microsoft Office PowerPoint</Application>
  <PresentationFormat>Widescreen</PresentationFormat>
  <Paragraphs>91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Century Gothic</vt:lpstr>
      <vt:lpstr>Wingdings 3</vt:lpstr>
      <vt:lpstr>Ion</vt:lpstr>
      <vt:lpstr>Preparation</vt:lpstr>
      <vt:lpstr>Overview</vt:lpstr>
      <vt:lpstr>God Spoke and Commanded (Numbers 1-5)</vt:lpstr>
      <vt:lpstr>God Spoke and Commanded (Numbers 1-5)</vt:lpstr>
      <vt:lpstr>God Spoke and Commanded (Numbers 1-5)</vt:lpstr>
      <vt:lpstr>God Spoke and Commanded (Numbers 1-5)</vt:lpstr>
      <vt:lpstr>Preparation #1 (Numbers 1)</vt:lpstr>
      <vt:lpstr>Preparation #1 (Numbers 1)</vt:lpstr>
      <vt:lpstr>Preparation #1 (Numbers 1)</vt:lpstr>
      <vt:lpstr>Preparation #1 (Numbers 1)</vt:lpstr>
      <vt:lpstr>Preparation #2 (Numbers 2)</vt:lpstr>
      <vt:lpstr>Preparation #2 (Numbers 2)</vt:lpstr>
      <vt:lpstr>Preparation #2 (Numbers 2)</vt:lpstr>
      <vt:lpstr>Preparation #2 (Numbers 2)</vt:lpstr>
      <vt:lpstr>Preparation #2 (Numbers 2)</vt:lpstr>
      <vt:lpstr>Preparation #3 (Numbers 3-4)</vt:lpstr>
      <vt:lpstr>Preparation #3 (Numbers 3-4)</vt:lpstr>
      <vt:lpstr>Preparation #3 (Numbers 3-4)</vt:lpstr>
      <vt:lpstr>Preparation #3 (Numbers 3-4)</vt:lpstr>
      <vt:lpstr>Preparation #3 (Numbers 3-4)</vt:lpstr>
      <vt:lpstr>Preparation #3 (Numbers 3-4)</vt:lpstr>
      <vt:lpstr>Preparation #3 (Numbers 3-4)</vt:lpstr>
      <vt:lpstr>Preparation #4 (Numbers 5)</vt:lpstr>
      <vt:lpstr>Preparation #4 (Numbers 5)</vt:lpstr>
      <vt:lpstr>Summary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Preparation</dc:title>
  <dc:creator>Brian Mikul</dc:creator>
  <cp:lastModifiedBy>Brian Mikul</cp:lastModifiedBy>
  <cp:revision>6</cp:revision>
  <dcterms:created xsi:type="dcterms:W3CDTF">2022-04-19T13:15:10Z</dcterms:created>
  <dcterms:modified xsi:type="dcterms:W3CDTF">2026-01-17T22:00:45Z</dcterms:modified>
</cp:coreProperties>
</file>