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7" r:id="rId1"/>
  </p:sldMasterIdLst>
  <p:sldIdLst>
    <p:sldId id="256" r:id="rId2"/>
    <p:sldId id="267" r:id="rId3"/>
    <p:sldId id="257" r:id="rId4"/>
    <p:sldId id="258" r:id="rId5"/>
    <p:sldId id="268" r:id="rId6"/>
    <p:sldId id="269" r:id="rId7"/>
    <p:sldId id="270" r:id="rId8"/>
    <p:sldId id="271" r:id="rId9"/>
    <p:sldId id="259" r:id="rId10"/>
    <p:sldId id="272" r:id="rId11"/>
    <p:sldId id="273" r:id="rId12"/>
    <p:sldId id="260" r:id="rId13"/>
    <p:sldId id="274" r:id="rId14"/>
    <p:sldId id="261" r:id="rId15"/>
    <p:sldId id="275" r:id="rId16"/>
    <p:sldId id="276" r:id="rId17"/>
    <p:sldId id="262" r:id="rId18"/>
    <p:sldId id="277" r:id="rId19"/>
    <p:sldId id="278" r:id="rId20"/>
    <p:sldId id="279" r:id="rId21"/>
    <p:sldId id="263" r:id="rId22"/>
    <p:sldId id="280" r:id="rId23"/>
    <p:sldId id="281" r:id="rId24"/>
    <p:sldId id="282" r:id="rId25"/>
    <p:sldId id="264" r:id="rId26"/>
    <p:sldId id="283" r:id="rId27"/>
    <p:sldId id="284" r:id="rId28"/>
    <p:sldId id="285" r:id="rId29"/>
    <p:sldId id="265" r:id="rId30"/>
    <p:sldId id="286" r:id="rId31"/>
    <p:sldId id="287" r:id="rId32"/>
    <p:sldId id="288" r:id="rId33"/>
    <p:sldId id="266"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3B93E2-A981-4834-9647-9A3518CB3CB2}" v="1" dt="2026-01-17T22:01:23.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F374762F-E36D-4E4E-B9E4-01D4E4BEDB77}"/>
    <pc:docChg chg="addSld modSld">
      <pc:chgData name="Brian Mikul" userId="378ea6b818ca0114" providerId="LiveId" clId="{F374762F-E36D-4E4E-B9E4-01D4E4BEDB77}" dt="2026-01-17T22:01:23.514" v="0"/>
      <pc:docMkLst>
        <pc:docMk/>
      </pc:docMkLst>
      <pc:sldChg chg="add">
        <pc:chgData name="Brian Mikul" userId="378ea6b818ca0114" providerId="LiveId" clId="{F374762F-E36D-4E4E-B9E4-01D4E4BEDB77}" dt="2026-01-17T22:01:23.514" v="0"/>
        <pc:sldMkLst>
          <pc:docMk/>
          <pc:sldMk cId="3360819130" sldId="29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00B3F0-A9BC-48CE-8EB6-ECE965069900}"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2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20712A-F861-4AB0-A754-4F5A2033CD4B}"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8853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9813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173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smtClean="0"/>
              <a:t>1/17/2026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834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BDF5C0D-8C3A-4771-A43D-83937FC700D4}" type="datetimeFigureOut">
              <a:rPr lang="en-US" smtClean="0"/>
              <a:t>1/17/2026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977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203D2D6-FCC2-425A-A4A7-8058E8C01CB1}" type="datetimeFigureOut">
              <a:rPr lang="en-US" smtClean="0"/>
              <a:t>1/17/2026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0623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8CF2683-E6E7-4CC3-9EEE-7854DD4F3545}" type="datetimeFigureOut">
              <a:rPr lang="en-US" smtClean="0"/>
              <a:t>1/17/2026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0572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4598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614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744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42677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594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9AE0DC7-7F53-471C-A711-B3DA6F2535F3}" type="datetimeFigureOut">
              <a:rPr lang="en-US" smtClean="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7230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1F4C9D-4618-451D-80C1-6A376BB42AB4}" type="datetimeFigureOut">
              <a:rPr lang="en-US" smtClean="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3182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6464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5630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64B320A-89BA-47B2-A525-92E8D10B06E4}" type="datetimeFigureOut">
              <a:rPr lang="en-US" smtClean="0"/>
              <a:t>1/17/2026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1685813"/>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Preparations &amp; Departure</a:t>
            </a:r>
          </a:p>
        </p:txBody>
      </p:sp>
      <p:sp>
        <p:nvSpPr>
          <p:cNvPr id="3" name="Subtitle 2"/>
          <p:cNvSpPr>
            <a:spLocks noGrp="1"/>
          </p:cNvSpPr>
          <p:nvPr>
            <p:ph type="subTitle" idx="1"/>
          </p:nvPr>
        </p:nvSpPr>
        <p:spPr/>
        <p:txBody>
          <a:bodyPr>
            <a:normAutofit/>
          </a:bodyPr>
          <a:lstStyle/>
          <a:p>
            <a:r>
              <a:rPr lang="en-US" sz="2400" dirty="0"/>
              <a:t>Numbers 6-10</a:t>
            </a:r>
          </a:p>
        </p:txBody>
      </p:sp>
    </p:spTree>
    <p:extLst>
      <p:ext uri="{BB962C8B-B14F-4D97-AF65-F5344CB8AC3E}">
        <p14:creationId xmlns:p14="http://schemas.microsoft.com/office/powerpoint/2010/main" val="422462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Most of these laws are ceremonial or civil laws (related to the Tabernacle or Trumpets) that applied to Israel under the Old Covenant, or are context specific commands (like count the fighting men).  </a:t>
            </a:r>
          </a:p>
          <a:p>
            <a:r>
              <a:rPr lang="en-US" sz="2800" dirty="0"/>
              <a:t>So we are looking for principles that we can apply to us today, as well as ways that these commands might point to Jesus.</a:t>
            </a:r>
          </a:p>
        </p:txBody>
      </p:sp>
    </p:spTree>
    <p:extLst>
      <p:ext uri="{BB962C8B-B14F-4D97-AF65-F5344CB8AC3E}">
        <p14:creationId xmlns:p14="http://schemas.microsoft.com/office/powerpoint/2010/main" val="63275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(Numbers 1-5)</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Preparation #1: Count the men available for battle.</a:t>
            </a:r>
          </a:p>
          <a:p>
            <a:r>
              <a:rPr lang="en-US" sz="2800" dirty="0"/>
              <a:t>Preparation #2: Organize the camp.</a:t>
            </a:r>
          </a:p>
          <a:p>
            <a:r>
              <a:rPr lang="en-US" sz="2800" dirty="0"/>
              <a:t>Preparation #3: Assign duties to the Levites.</a:t>
            </a:r>
          </a:p>
          <a:p>
            <a:r>
              <a:rPr lang="en-US" sz="2800" dirty="0"/>
              <a:t>Preparation #4: Remove impurities from the camp.</a:t>
            </a:r>
          </a:p>
        </p:txBody>
      </p:sp>
    </p:spTree>
    <p:extLst>
      <p:ext uri="{BB962C8B-B14F-4D97-AF65-F5344CB8AC3E}">
        <p14:creationId xmlns:p14="http://schemas.microsoft.com/office/powerpoint/2010/main" val="1555972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#5 (Numbers 6)</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The fifth preparation is to create an opportunity for non-Levites to separate themselves to the Lord.  </a:t>
            </a:r>
          </a:p>
          <a:p>
            <a:endParaRPr lang="en-US" sz="2800" dirty="0"/>
          </a:p>
        </p:txBody>
      </p:sp>
    </p:spTree>
    <p:extLst>
      <p:ext uri="{BB962C8B-B14F-4D97-AF65-F5344CB8AC3E}">
        <p14:creationId xmlns:p14="http://schemas.microsoft.com/office/powerpoint/2010/main" val="3033869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#5 (Numbers 6)</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The fifth preparation is to create an opportunity for non-Levites to separate themselves to the Lord.  </a:t>
            </a:r>
          </a:p>
          <a:p>
            <a:r>
              <a:rPr lang="en-US" sz="2800" dirty="0"/>
              <a:t>What did this involve (v1-8)?</a:t>
            </a:r>
          </a:p>
          <a:p>
            <a:endParaRPr lang="en-US" sz="2800" dirty="0"/>
          </a:p>
        </p:txBody>
      </p:sp>
    </p:spTree>
    <p:extLst>
      <p:ext uri="{BB962C8B-B14F-4D97-AF65-F5344CB8AC3E}">
        <p14:creationId xmlns:p14="http://schemas.microsoft.com/office/powerpoint/2010/main" val="459440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#5 (Numbers 6)</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The fifth preparation is to create an opportunity for non-Levites to separate themselves to the Lord.  </a:t>
            </a:r>
          </a:p>
          <a:p>
            <a:r>
              <a:rPr lang="en-US" sz="2800" dirty="0"/>
              <a:t>What did this involve (v1-8)?</a:t>
            </a:r>
          </a:p>
          <a:p>
            <a:r>
              <a:rPr lang="en-US" sz="2800" dirty="0"/>
              <a:t>How does God separate us unto Himself?</a:t>
            </a:r>
          </a:p>
          <a:p>
            <a:endParaRPr lang="en-US" sz="2800" dirty="0"/>
          </a:p>
        </p:txBody>
      </p:sp>
    </p:spTree>
    <p:extLst>
      <p:ext uri="{BB962C8B-B14F-4D97-AF65-F5344CB8AC3E}">
        <p14:creationId xmlns:p14="http://schemas.microsoft.com/office/powerpoint/2010/main" val="2148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#5 (Numbers 6)</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The fifth preparation is to create an opportunity for non-Levites to separate themselves to the Lord.  </a:t>
            </a:r>
          </a:p>
          <a:p>
            <a:r>
              <a:rPr lang="en-US" sz="2800" dirty="0"/>
              <a:t>What did this involve (v1-8)?</a:t>
            </a:r>
          </a:p>
          <a:p>
            <a:r>
              <a:rPr lang="en-US" sz="2800" dirty="0"/>
              <a:t>How does God separate us unto Himself?</a:t>
            </a:r>
          </a:p>
          <a:p>
            <a:r>
              <a:rPr lang="en-US" sz="2800" dirty="0"/>
              <a:t>What should that separation unto the Lord look like?</a:t>
            </a:r>
          </a:p>
          <a:p>
            <a:endParaRPr lang="en-US" sz="2800" dirty="0"/>
          </a:p>
        </p:txBody>
      </p:sp>
    </p:spTree>
    <p:extLst>
      <p:ext uri="{BB962C8B-B14F-4D97-AF65-F5344CB8AC3E}">
        <p14:creationId xmlns:p14="http://schemas.microsoft.com/office/powerpoint/2010/main" val="2944177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#5 (Numbers 6)</a:t>
            </a:r>
          </a:p>
        </p:txBody>
      </p:sp>
      <p:sp>
        <p:nvSpPr>
          <p:cNvPr id="3" name="Content Placeholder 2"/>
          <p:cNvSpPr>
            <a:spLocks noGrp="1"/>
          </p:cNvSpPr>
          <p:nvPr>
            <p:ph idx="1"/>
          </p:nvPr>
        </p:nvSpPr>
        <p:spPr>
          <a:xfrm>
            <a:off x="1103312" y="2052918"/>
            <a:ext cx="10075550" cy="4195481"/>
          </a:xfrm>
        </p:spPr>
        <p:txBody>
          <a:bodyPr>
            <a:normAutofit/>
          </a:bodyPr>
          <a:lstStyle/>
          <a:p>
            <a:r>
              <a:rPr lang="en-US" sz="2800" dirty="0"/>
              <a:t>The fifth preparation is to create an opportunity for non-Levites to separate themselves to the Lord.  </a:t>
            </a:r>
          </a:p>
          <a:p>
            <a:r>
              <a:rPr lang="en-US" sz="2800" dirty="0"/>
              <a:t>What did this involve (v1-8)?</a:t>
            </a:r>
          </a:p>
          <a:p>
            <a:r>
              <a:rPr lang="en-US" sz="2800" dirty="0"/>
              <a:t>How does God separate us unto Himself?</a:t>
            </a:r>
          </a:p>
          <a:p>
            <a:r>
              <a:rPr lang="en-US" sz="2800" dirty="0"/>
              <a:t>What should that separation unto the Lord look like?</a:t>
            </a:r>
          </a:p>
          <a:p>
            <a:r>
              <a:rPr lang="en-US" sz="2800" dirty="0"/>
              <a:t>What examples in the New Testament do you find where God sets apart someone for special service to the Lord?</a:t>
            </a:r>
          </a:p>
          <a:p>
            <a:endParaRPr lang="en-US" sz="2800" dirty="0"/>
          </a:p>
        </p:txBody>
      </p:sp>
    </p:spTree>
    <p:extLst>
      <p:ext uri="{BB962C8B-B14F-4D97-AF65-F5344CB8AC3E}">
        <p14:creationId xmlns:p14="http://schemas.microsoft.com/office/powerpoint/2010/main" val="1738044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#6 (Numbers 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sixth preparation is put God’s name upon the people of Israel through priestly blessings.</a:t>
            </a:r>
          </a:p>
        </p:txBody>
      </p:sp>
    </p:spTree>
    <p:extLst>
      <p:ext uri="{BB962C8B-B14F-4D97-AF65-F5344CB8AC3E}">
        <p14:creationId xmlns:p14="http://schemas.microsoft.com/office/powerpoint/2010/main" val="1510759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#6 (Numbers 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sixth preparation is put God’s name upon the people of Israel through priestly blessings.</a:t>
            </a:r>
          </a:p>
          <a:p>
            <a:r>
              <a:rPr lang="en-US" sz="2800" dirty="0"/>
              <a:t>What blessings are specifically mentioned?</a:t>
            </a:r>
          </a:p>
        </p:txBody>
      </p:sp>
    </p:spTree>
    <p:extLst>
      <p:ext uri="{BB962C8B-B14F-4D97-AF65-F5344CB8AC3E}">
        <p14:creationId xmlns:p14="http://schemas.microsoft.com/office/powerpoint/2010/main" val="3686194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#6 (Numbers 6)</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sixth preparation is put God’s name upon the people of Israel through priestly blessings.</a:t>
            </a:r>
          </a:p>
          <a:p>
            <a:r>
              <a:rPr lang="en-US" sz="2800" dirty="0"/>
              <a:t>What blessings are specifically mentioned?</a:t>
            </a:r>
          </a:p>
          <a:p>
            <a:r>
              <a:rPr lang="en-US" sz="2800" dirty="0"/>
              <a:t>How has our great High Priest blessed us in similar ways?</a:t>
            </a:r>
          </a:p>
        </p:txBody>
      </p:sp>
    </p:spTree>
    <p:extLst>
      <p:ext uri="{BB962C8B-B14F-4D97-AF65-F5344CB8AC3E}">
        <p14:creationId xmlns:p14="http://schemas.microsoft.com/office/powerpoint/2010/main" val="2638459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#7 (Numbers 7)</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The seventh preparation was to provide the necessary items for the service and transportation of the tabernacle.  </a:t>
            </a:r>
          </a:p>
        </p:txBody>
      </p:sp>
    </p:spTree>
    <p:extLst>
      <p:ext uri="{BB962C8B-B14F-4D97-AF65-F5344CB8AC3E}">
        <p14:creationId xmlns:p14="http://schemas.microsoft.com/office/powerpoint/2010/main" val="3805442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#7 (Numbers 7)</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The seventh preparation was to provide the necessary items for the service and transportation of the tabernacle.  </a:t>
            </a:r>
          </a:p>
          <a:p>
            <a:r>
              <a:rPr lang="en-US" sz="2800" dirty="0"/>
              <a:t>How does our giving today prepare the church for ministry?</a:t>
            </a:r>
          </a:p>
        </p:txBody>
      </p:sp>
    </p:spTree>
    <p:extLst>
      <p:ext uri="{BB962C8B-B14F-4D97-AF65-F5344CB8AC3E}">
        <p14:creationId xmlns:p14="http://schemas.microsoft.com/office/powerpoint/2010/main" val="3739984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#8 (Numbers 8)</a:t>
            </a:r>
          </a:p>
        </p:txBody>
      </p:sp>
      <p:sp>
        <p:nvSpPr>
          <p:cNvPr id="3" name="Content Placeholder 2"/>
          <p:cNvSpPr>
            <a:spLocks noGrp="1"/>
          </p:cNvSpPr>
          <p:nvPr>
            <p:ph idx="1"/>
          </p:nvPr>
        </p:nvSpPr>
        <p:spPr>
          <a:xfrm>
            <a:off x="1103312" y="2052918"/>
            <a:ext cx="9972519" cy="4195481"/>
          </a:xfrm>
        </p:spPr>
        <p:txBody>
          <a:bodyPr>
            <a:normAutofit/>
          </a:bodyPr>
          <a:lstStyle/>
          <a:p>
            <a:r>
              <a:rPr lang="en-US" sz="2800" dirty="0"/>
              <a:t>The eighth preparation was to cleanse the Levites, separating them for service to the Lord.  </a:t>
            </a:r>
          </a:p>
        </p:txBody>
      </p:sp>
    </p:spTree>
    <p:extLst>
      <p:ext uri="{BB962C8B-B14F-4D97-AF65-F5344CB8AC3E}">
        <p14:creationId xmlns:p14="http://schemas.microsoft.com/office/powerpoint/2010/main" val="3401887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#8 (Numbers 8)</a:t>
            </a:r>
          </a:p>
        </p:txBody>
      </p:sp>
      <p:sp>
        <p:nvSpPr>
          <p:cNvPr id="3" name="Content Placeholder 2"/>
          <p:cNvSpPr>
            <a:spLocks noGrp="1"/>
          </p:cNvSpPr>
          <p:nvPr>
            <p:ph idx="1"/>
          </p:nvPr>
        </p:nvSpPr>
        <p:spPr>
          <a:xfrm>
            <a:off x="1103312" y="2052918"/>
            <a:ext cx="9972519" cy="4195481"/>
          </a:xfrm>
        </p:spPr>
        <p:txBody>
          <a:bodyPr>
            <a:normAutofit/>
          </a:bodyPr>
          <a:lstStyle/>
          <a:p>
            <a:r>
              <a:rPr lang="en-US" sz="2800" dirty="0"/>
              <a:t>The eighth preparation was to cleanse the Levites, separating them for service to the Lord.  </a:t>
            </a:r>
          </a:p>
          <a:p>
            <a:r>
              <a:rPr lang="en-US" sz="2800" dirty="0"/>
              <a:t>What words or phrases do you find in v14-18 that point to the Levites separation unto God?</a:t>
            </a:r>
          </a:p>
        </p:txBody>
      </p:sp>
    </p:spTree>
    <p:extLst>
      <p:ext uri="{BB962C8B-B14F-4D97-AF65-F5344CB8AC3E}">
        <p14:creationId xmlns:p14="http://schemas.microsoft.com/office/powerpoint/2010/main" val="130159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#8 (Numbers 8)</a:t>
            </a:r>
          </a:p>
        </p:txBody>
      </p:sp>
      <p:sp>
        <p:nvSpPr>
          <p:cNvPr id="3" name="Content Placeholder 2"/>
          <p:cNvSpPr>
            <a:spLocks noGrp="1"/>
          </p:cNvSpPr>
          <p:nvPr>
            <p:ph idx="1"/>
          </p:nvPr>
        </p:nvSpPr>
        <p:spPr>
          <a:xfrm>
            <a:off x="1103312" y="2052918"/>
            <a:ext cx="9972519" cy="4195481"/>
          </a:xfrm>
        </p:spPr>
        <p:txBody>
          <a:bodyPr>
            <a:normAutofit/>
          </a:bodyPr>
          <a:lstStyle/>
          <a:p>
            <a:r>
              <a:rPr lang="en-US" sz="2800" dirty="0"/>
              <a:t>The eighth preparation was to cleanse the Levites, separating them for service to the Lord.  </a:t>
            </a:r>
          </a:p>
          <a:p>
            <a:r>
              <a:rPr lang="en-US" sz="2800" dirty="0"/>
              <a:t>What words or phrases do you find in v14-18 that point to the Levites separation unto God?</a:t>
            </a:r>
          </a:p>
          <a:p>
            <a:r>
              <a:rPr lang="en-US" sz="2800" dirty="0"/>
              <a:t>We too have been cleansed and belong to God.  Read I Peter 2:9-12.  What does that mean for our lives?</a:t>
            </a:r>
          </a:p>
        </p:txBody>
      </p:sp>
    </p:spTree>
    <p:extLst>
      <p:ext uri="{BB962C8B-B14F-4D97-AF65-F5344CB8AC3E}">
        <p14:creationId xmlns:p14="http://schemas.microsoft.com/office/powerpoint/2010/main" val="2566337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#9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ninth preparation was to celebrate the Passover.  </a:t>
            </a:r>
          </a:p>
        </p:txBody>
      </p:sp>
    </p:spTree>
    <p:extLst>
      <p:ext uri="{BB962C8B-B14F-4D97-AF65-F5344CB8AC3E}">
        <p14:creationId xmlns:p14="http://schemas.microsoft.com/office/powerpoint/2010/main" val="2907130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#9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ninth preparation was to celebrate the Passover.  </a:t>
            </a:r>
          </a:p>
          <a:p>
            <a:r>
              <a:rPr lang="en-US" sz="2800" dirty="0"/>
              <a:t>How did Moses respond when a question was raised (v7-8)?</a:t>
            </a:r>
          </a:p>
        </p:txBody>
      </p:sp>
    </p:spTree>
    <p:extLst>
      <p:ext uri="{BB962C8B-B14F-4D97-AF65-F5344CB8AC3E}">
        <p14:creationId xmlns:p14="http://schemas.microsoft.com/office/powerpoint/2010/main" val="3641677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#9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ninth preparation was to celebrate the Passover.  </a:t>
            </a:r>
          </a:p>
          <a:p>
            <a:r>
              <a:rPr lang="en-US" sz="2800" dirty="0"/>
              <a:t>How did Moses respond when a question was raised (v7-8)?</a:t>
            </a:r>
          </a:p>
          <a:p>
            <a:r>
              <a:rPr lang="en-US" sz="2800" dirty="0"/>
              <a:t>How is this a good example for us?</a:t>
            </a:r>
          </a:p>
        </p:txBody>
      </p:sp>
    </p:spTree>
    <p:extLst>
      <p:ext uri="{BB962C8B-B14F-4D97-AF65-F5344CB8AC3E}">
        <p14:creationId xmlns:p14="http://schemas.microsoft.com/office/powerpoint/2010/main" val="3427125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#9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ninth preparation was to celebrate the Passover.  </a:t>
            </a:r>
          </a:p>
          <a:p>
            <a:r>
              <a:rPr lang="en-US" sz="2800" dirty="0"/>
              <a:t>How did Moses respond when a question was raised (v7-8)?</a:t>
            </a:r>
          </a:p>
          <a:p>
            <a:r>
              <a:rPr lang="en-US" sz="2800" dirty="0"/>
              <a:t>How is this a good example for us?</a:t>
            </a:r>
          </a:p>
          <a:p>
            <a:r>
              <a:rPr lang="en-US" sz="2800" dirty="0"/>
              <a:t>Can you think of a time when you did this?</a:t>
            </a:r>
          </a:p>
        </p:txBody>
      </p:sp>
    </p:spTree>
    <p:extLst>
      <p:ext uri="{BB962C8B-B14F-4D97-AF65-F5344CB8AC3E}">
        <p14:creationId xmlns:p14="http://schemas.microsoft.com/office/powerpoint/2010/main" val="2534866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#10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tenth preparation was to clarify who was in charge.  At God’s command the people would set out, and at God’s command the people would camp.</a:t>
            </a:r>
          </a:p>
        </p:txBody>
      </p:sp>
    </p:spTree>
    <p:extLst>
      <p:ext uri="{BB962C8B-B14F-4D97-AF65-F5344CB8AC3E}">
        <p14:creationId xmlns:p14="http://schemas.microsoft.com/office/powerpoint/2010/main" val="520165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#10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tenth preparation was to clarify who was in charge.  At God’s command the people would set out, and at God’s command the people would camp.</a:t>
            </a:r>
          </a:p>
          <a:p>
            <a:r>
              <a:rPr lang="en-US" sz="2800" dirty="0"/>
              <a:t>What would it look like to so order our lives today?</a:t>
            </a:r>
          </a:p>
        </p:txBody>
      </p:sp>
    </p:spTree>
    <p:extLst>
      <p:ext uri="{BB962C8B-B14F-4D97-AF65-F5344CB8AC3E}">
        <p14:creationId xmlns:p14="http://schemas.microsoft.com/office/powerpoint/2010/main" val="1665473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#10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tenth preparation was to clarify who was in charge.  At God’s command the people would set out, and at God’s command the people would camp.</a:t>
            </a:r>
          </a:p>
          <a:p>
            <a:r>
              <a:rPr lang="en-US" sz="2800" dirty="0"/>
              <a:t>What would it look like to so order our lives today?</a:t>
            </a:r>
          </a:p>
          <a:p>
            <a:r>
              <a:rPr lang="en-US" sz="2800" dirty="0"/>
              <a:t>What part would the Spirit play?</a:t>
            </a:r>
          </a:p>
          <a:p>
            <a:r>
              <a:rPr lang="en-US" sz="2800" dirty="0"/>
              <a:t>What part would God’s Word play?</a:t>
            </a:r>
          </a:p>
        </p:txBody>
      </p:sp>
    </p:spTree>
    <p:extLst>
      <p:ext uri="{BB962C8B-B14F-4D97-AF65-F5344CB8AC3E}">
        <p14:creationId xmlns:p14="http://schemas.microsoft.com/office/powerpoint/2010/main" val="2796076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#10 (Numbers 9)</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The tenth preparation was to clarify who was in charge.  At God’s command the people would set out, and at God’s command the people would camp.</a:t>
            </a:r>
          </a:p>
          <a:p>
            <a:r>
              <a:rPr lang="en-US" sz="2800" dirty="0"/>
              <a:t>What would it look like to so order our lives today?</a:t>
            </a:r>
          </a:p>
          <a:p>
            <a:r>
              <a:rPr lang="en-US" sz="2800" dirty="0"/>
              <a:t>What part would the Spirit play?</a:t>
            </a:r>
          </a:p>
          <a:p>
            <a:r>
              <a:rPr lang="en-US" sz="2800" dirty="0"/>
              <a:t>What part would God’s Word play?</a:t>
            </a:r>
          </a:p>
          <a:p>
            <a:r>
              <a:rPr lang="en-US" sz="2800" dirty="0"/>
              <a:t>Why would trust be essential?</a:t>
            </a:r>
          </a:p>
        </p:txBody>
      </p:sp>
    </p:spTree>
    <p:extLst>
      <p:ext uri="{BB962C8B-B14F-4D97-AF65-F5344CB8AC3E}">
        <p14:creationId xmlns:p14="http://schemas.microsoft.com/office/powerpoint/2010/main" val="3772553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#11 (Numbers 10)</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The final preparation was to make two trumpets.</a:t>
            </a:r>
          </a:p>
        </p:txBody>
      </p:sp>
    </p:spTree>
    <p:extLst>
      <p:ext uri="{BB962C8B-B14F-4D97-AF65-F5344CB8AC3E}">
        <p14:creationId xmlns:p14="http://schemas.microsoft.com/office/powerpoint/2010/main" val="4228234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#11 (Numbers 10)</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The final preparation was to make two trumpets.</a:t>
            </a:r>
          </a:p>
          <a:p>
            <a:r>
              <a:rPr lang="en-US" sz="2800" dirty="0"/>
              <a:t>What were the many purposes of the trumpets?</a:t>
            </a:r>
          </a:p>
        </p:txBody>
      </p:sp>
    </p:spTree>
    <p:extLst>
      <p:ext uri="{BB962C8B-B14F-4D97-AF65-F5344CB8AC3E}">
        <p14:creationId xmlns:p14="http://schemas.microsoft.com/office/powerpoint/2010/main" val="1822725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#11 (Numbers 10)</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The final preparation was to make two trumpets.</a:t>
            </a:r>
          </a:p>
          <a:p>
            <a:r>
              <a:rPr lang="en-US" sz="2800" dirty="0"/>
              <a:t>What were the many purposes of the trumpets?</a:t>
            </a:r>
          </a:p>
          <a:p>
            <a:r>
              <a:rPr lang="en-US" sz="2800" dirty="0"/>
              <a:t>What special purpose do you find in v9-10?</a:t>
            </a:r>
          </a:p>
        </p:txBody>
      </p:sp>
    </p:spTree>
    <p:extLst>
      <p:ext uri="{BB962C8B-B14F-4D97-AF65-F5344CB8AC3E}">
        <p14:creationId xmlns:p14="http://schemas.microsoft.com/office/powerpoint/2010/main" val="3465802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#11 (Numbers 10)</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The final preparation was to make two trumpets.</a:t>
            </a:r>
          </a:p>
          <a:p>
            <a:r>
              <a:rPr lang="en-US" sz="2800" dirty="0"/>
              <a:t>What were the many purposes of the trumpets?</a:t>
            </a:r>
          </a:p>
          <a:p>
            <a:r>
              <a:rPr lang="en-US" sz="2800" dirty="0"/>
              <a:t>What special purpose do you find in v9-10?</a:t>
            </a:r>
          </a:p>
          <a:p>
            <a:r>
              <a:rPr lang="en-US" sz="2800" dirty="0"/>
              <a:t>How are we remembered before the Lord today?</a:t>
            </a:r>
          </a:p>
        </p:txBody>
      </p:sp>
    </p:spTree>
    <p:extLst>
      <p:ext uri="{BB962C8B-B14F-4D97-AF65-F5344CB8AC3E}">
        <p14:creationId xmlns:p14="http://schemas.microsoft.com/office/powerpoint/2010/main" val="3975742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Departure (Numbers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Following all those preparations, the cloud from the tabernacle lifts, and the people leave Mt Sinai.</a:t>
            </a:r>
          </a:p>
        </p:txBody>
      </p:sp>
    </p:spTree>
    <p:extLst>
      <p:ext uri="{BB962C8B-B14F-4D97-AF65-F5344CB8AC3E}">
        <p14:creationId xmlns:p14="http://schemas.microsoft.com/office/powerpoint/2010/main" val="1149922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Departure (Numbers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Following all those preparations, the cloud from the tabernacle lifts, and the people leave Mt Sinai.</a:t>
            </a:r>
          </a:p>
          <a:p>
            <a:r>
              <a:rPr lang="en-US" sz="2800" dirty="0"/>
              <a:t>Why does Moses want his brother-in-law </a:t>
            </a:r>
            <a:r>
              <a:rPr lang="en-US" sz="2800" dirty="0" err="1"/>
              <a:t>Hobab</a:t>
            </a:r>
            <a:r>
              <a:rPr lang="en-US" sz="2800" dirty="0"/>
              <a:t> to go with them (v31)?</a:t>
            </a:r>
          </a:p>
        </p:txBody>
      </p:sp>
    </p:spTree>
    <p:extLst>
      <p:ext uri="{BB962C8B-B14F-4D97-AF65-F5344CB8AC3E}">
        <p14:creationId xmlns:p14="http://schemas.microsoft.com/office/powerpoint/2010/main" val="2708311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Departure (Numbers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Following all those preparations, the cloud from the tabernacle lifts, and the people leave Mt Sinai.</a:t>
            </a:r>
          </a:p>
          <a:p>
            <a:r>
              <a:rPr lang="en-US" sz="2800" dirty="0"/>
              <a:t>Why does Moses want his brother-in-law </a:t>
            </a:r>
            <a:r>
              <a:rPr lang="en-US" sz="2800" dirty="0" err="1"/>
              <a:t>Hobab</a:t>
            </a:r>
            <a:r>
              <a:rPr lang="en-US" sz="2800" dirty="0"/>
              <a:t> to go with them (v31)?</a:t>
            </a:r>
          </a:p>
          <a:p>
            <a:r>
              <a:rPr lang="en-US" sz="2800" dirty="0"/>
              <a:t>Do you think his reason parallels or contradicts God’s leading?  Why?</a:t>
            </a:r>
          </a:p>
        </p:txBody>
      </p:sp>
    </p:spTree>
    <p:extLst>
      <p:ext uri="{BB962C8B-B14F-4D97-AF65-F5344CB8AC3E}">
        <p14:creationId xmlns:p14="http://schemas.microsoft.com/office/powerpoint/2010/main" val="4170802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Departure (Numbers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Following all those preparations, the cloud from the tabernacle lifts, and the people leave Mt Sinai.</a:t>
            </a:r>
          </a:p>
          <a:p>
            <a:r>
              <a:rPr lang="en-US" sz="2800" dirty="0"/>
              <a:t>Why does Moses want his brother-in-law </a:t>
            </a:r>
            <a:r>
              <a:rPr lang="en-US" sz="2800" dirty="0" err="1"/>
              <a:t>Hobab</a:t>
            </a:r>
            <a:r>
              <a:rPr lang="en-US" sz="2800" dirty="0"/>
              <a:t> to go with them (v31)?</a:t>
            </a:r>
          </a:p>
          <a:p>
            <a:r>
              <a:rPr lang="en-US" sz="2800" dirty="0"/>
              <a:t>Do you think his reason parallels or contradicts God’s leading?  Why?</a:t>
            </a:r>
          </a:p>
          <a:p>
            <a:r>
              <a:rPr lang="en-US" sz="2800" dirty="0"/>
              <a:t>How might we apply our conclusions today?</a:t>
            </a:r>
          </a:p>
        </p:txBody>
      </p:sp>
    </p:spTree>
    <p:extLst>
      <p:ext uri="{BB962C8B-B14F-4D97-AF65-F5344CB8AC3E}">
        <p14:creationId xmlns:p14="http://schemas.microsoft.com/office/powerpoint/2010/main" val="1071940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Like the Nazarite and Levite, we are separated unto God to serve Him.  Part of this service is giving to the ministry of the Lord.</a:t>
            </a:r>
          </a:p>
          <a:p>
            <a:endParaRPr lang="en-US" sz="2800" dirty="0"/>
          </a:p>
        </p:txBody>
      </p:sp>
    </p:spTree>
    <p:extLst>
      <p:ext uri="{BB962C8B-B14F-4D97-AF65-F5344CB8AC3E}">
        <p14:creationId xmlns:p14="http://schemas.microsoft.com/office/powerpoint/2010/main" val="3780038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Like the Nazarite and Levite, we are separated unto God to serve Him.  Part of this service is giving to the ministry of the Lord.</a:t>
            </a:r>
          </a:p>
          <a:p>
            <a:r>
              <a:rPr lang="en-US" sz="2800" dirty="0"/>
              <a:t>Jesus, our High Priest, blesses us and remembers us before our Father.</a:t>
            </a:r>
          </a:p>
          <a:p>
            <a:endParaRPr lang="en-US" sz="2800" dirty="0"/>
          </a:p>
        </p:txBody>
      </p:sp>
    </p:spTree>
    <p:extLst>
      <p:ext uri="{BB962C8B-B14F-4D97-AF65-F5344CB8AC3E}">
        <p14:creationId xmlns:p14="http://schemas.microsoft.com/office/powerpoint/2010/main" val="2476663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Like the Nazarite and Levite, we are separated unto God to serve Him.  Part of this service is giving to the ministry of the Lord.</a:t>
            </a:r>
          </a:p>
          <a:p>
            <a:r>
              <a:rPr lang="en-US" sz="2800" dirty="0"/>
              <a:t>Jesus, our High Priest, blesses us and remembers us before our Father.</a:t>
            </a:r>
          </a:p>
          <a:p>
            <a:r>
              <a:rPr lang="en-US" sz="2800" dirty="0"/>
              <a:t>We are to follow the Lord’s leading, seeking his direction for our lives.  People may be used by God to guide us, or may distract us from God’s leading.</a:t>
            </a:r>
          </a:p>
          <a:p>
            <a:endParaRPr lang="en-US" sz="2800" dirty="0"/>
          </a:p>
        </p:txBody>
      </p:sp>
    </p:spTree>
    <p:extLst>
      <p:ext uri="{BB962C8B-B14F-4D97-AF65-F5344CB8AC3E}">
        <p14:creationId xmlns:p14="http://schemas.microsoft.com/office/powerpoint/2010/main" val="1694428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132B5A-77A2-05A2-F420-16D849E79AC9}"/>
              </a:ext>
            </a:extLst>
          </p:cNvPr>
          <p:cNvSpPr txBox="1"/>
          <p:nvPr/>
        </p:nvSpPr>
        <p:spPr>
          <a:xfrm>
            <a:off x="2575249" y="3191069"/>
            <a:ext cx="7716417" cy="646331"/>
          </a:xfrm>
          <a:prstGeom prst="rect">
            <a:avLst/>
          </a:prstGeom>
          <a:noFill/>
        </p:spPr>
        <p:txBody>
          <a:bodyPr wrap="square" rtlCol="0">
            <a:spAutoFit/>
          </a:bodyPr>
          <a:lstStyle/>
          <a:p>
            <a:r>
              <a:rPr lang="en-US" dirty="0"/>
              <a:t>© 2026 Brian J. Mikul. All rights reserved.  Used by permission.</a:t>
            </a:r>
          </a:p>
          <a:p>
            <a:r>
              <a:rPr lang="en-US" dirty="0"/>
              <a:t>Please visit brianjmikul.com for more studies.</a:t>
            </a:r>
          </a:p>
        </p:txBody>
      </p:sp>
    </p:spTree>
    <p:extLst>
      <p:ext uri="{BB962C8B-B14F-4D97-AF65-F5344CB8AC3E}">
        <p14:creationId xmlns:p14="http://schemas.microsoft.com/office/powerpoint/2010/main" val="33608191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67</TotalTime>
  <Words>1419</Words>
  <Application>Microsoft Office PowerPoint</Application>
  <PresentationFormat>Widescreen</PresentationFormat>
  <Paragraphs>122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Century Gothic</vt:lpstr>
      <vt:lpstr>Wingdings 3</vt:lpstr>
      <vt:lpstr>Ion</vt:lpstr>
      <vt:lpstr>Preparations &amp; Departure</vt:lpstr>
      <vt:lpstr>Application</vt:lpstr>
      <vt:lpstr>Review (Numbers 1-5)</vt:lpstr>
      <vt:lpstr>Preparation #5 (Numbers 6)</vt:lpstr>
      <vt:lpstr>Preparation #5 (Numbers 6)</vt:lpstr>
      <vt:lpstr>Preparation #5 (Numbers 6)</vt:lpstr>
      <vt:lpstr>Preparation #5 (Numbers 6)</vt:lpstr>
      <vt:lpstr>Preparation #5 (Numbers 6)</vt:lpstr>
      <vt:lpstr>Preparation #6 (Numbers 6)</vt:lpstr>
      <vt:lpstr>Preparation #6 (Numbers 6)</vt:lpstr>
      <vt:lpstr>Preparation #6 (Numbers 6)</vt:lpstr>
      <vt:lpstr>Preparation #7 (Numbers 7)</vt:lpstr>
      <vt:lpstr>Preparation #7 (Numbers 7)</vt:lpstr>
      <vt:lpstr>Preparation #8 (Numbers 8)</vt:lpstr>
      <vt:lpstr>Preparation #8 (Numbers 8)</vt:lpstr>
      <vt:lpstr>Preparation #8 (Numbers 8)</vt:lpstr>
      <vt:lpstr>Preparation #9 (Numbers 9)</vt:lpstr>
      <vt:lpstr>Preparation #9 (Numbers 9)</vt:lpstr>
      <vt:lpstr>Preparation #9 (Numbers 9)</vt:lpstr>
      <vt:lpstr>Preparation #9 (Numbers 9)</vt:lpstr>
      <vt:lpstr>Preparation #10 (Numbers 9)</vt:lpstr>
      <vt:lpstr>Preparation #10 (Numbers 9)</vt:lpstr>
      <vt:lpstr>Preparation #10 (Numbers 9)</vt:lpstr>
      <vt:lpstr>Preparation #10 (Numbers 9)</vt:lpstr>
      <vt:lpstr>Preparation #11 (Numbers 10)</vt:lpstr>
      <vt:lpstr>Preparation #11 (Numbers 10)</vt:lpstr>
      <vt:lpstr>Preparation #11 (Numbers 10)</vt:lpstr>
      <vt:lpstr>Preparation #11 (Numbers 10)</vt:lpstr>
      <vt:lpstr>Departure (Numbers 10)</vt:lpstr>
      <vt:lpstr>Departure (Numbers 10)</vt:lpstr>
      <vt:lpstr>Departure (Numbers 10)</vt:lpstr>
      <vt:lpstr>Departure (Numbers 10)</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Preparations &amp; Departure</dc:title>
  <dc:creator>Brian Mikul</dc:creator>
  <cp:lastModifiedBy>Brian Mikul</cp:lastModifiedBy>
  <cp:revision>10</cp:revision>
  <dcterms:created xsi:type="dcterms:W3CDTF">2022-05-03T12:47:47Z</dcterms:created>
  <dcterms:modified xsi:type="dcterms:W3CDTF">2026-01-17T22:01:28Z</dcterms:modified>
</cp:coreProperties>
</file>