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56" r:id="rId2"/>
    <p:sldId id="258" r:id="rId3"/>
    <p:sldId id="268" r:id="rId4"/>
    <p:sldId id="269" r:id="rId5"/>
    <p:sldId id="259" r:id="rId6"/>
    <p:sldId id="270" r:id="rId7"/>
    <p:sldId id="271" r:id="rId8"/>
    <p:sldId id="272" r:id="rId9"/>
    <p:sldId id="260" r:id="rId10"/>
    <p:sldId id="273" r:id="rId11"/>
    <p:sldId id="274" r:id="rId12"/>
    <p:sldId id="275" r:id="rId13"/>
    <p:sldId id="261" r:id="rId14"/>
    <p:sldId id="276" r:id="rId15"/>
    <p:sldId id="277" r:id="rId16"/>
    <p:sldId id="262" r:id="rId17"/>
    <p:sldId id="278" r:id="rId18"/>
    <p:sldId id="279" r:id="rId19"/>
    <p:sldId id="280" r:id="rId20"/>
    <p:sldId id="263" r:id="rId21"/>
    <p:sldId id="281" r:id="rId22"/>
    <p:sldId id="282" r:id="rId23"/>
    <p:sldId id="283" r:id="rId24"/>
    <p:sldId id="284" r:id="rId25"/>
    <p:sldId id="264" r:id="rId26"/>
    <p:sldId id="285" r:id="rId27"/>
    <p:sldId id="265" r:id="rId28"/>
    <p:sldId id="286" r:id="rId29"/>
    <p:sldId id="287" r:id="rId30"/>
    <p:sldId id="266" r:id="rId31"/>
    <p:sldId id="288" r:id="rId32"/>
    <p:sldId id="289" r:id="rId33"/>
    <p:sldId id="290" r:id="rId34"/>
    <p:sldId id="291" r:id="rId35"/>
    <p:sldId id="267" r:id="rId36"/>
    <p:sldId id="292" r:id="rId37"/>
    <p:sldId id="29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7BA40B-A94F-482B-99F0-514A35EC29AE}" v="1" dt="2026-01-17T22:02:08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delSld modSld">
      <pc:chgData name="Brian Mikul" userId="378ea6b818ca0114" providerId="LiveId" clId="{F374762F-E36D-4E4E-B9E4-01D4E4BEDB77}" dt="2026-01-17T22:02:08.938" v="1"/>
      <pc:docMkLst>
        <pc:docMk/>
      </pc:docMkLst>
      <pc:sldChg chg="del">
        <pc:chgData name="Brian Mikul" userId="378ea6b818ca0114" providerId="LiveId" clId="{F374762F-E36D-4E4E-B9E4-01D4E4BEDB77}" dt="2026-01-17T22:01:54.171" v="0" actId="2696"/>
        <pc:sldMkLst>
          <pc:docMk/>
          <pc:sldMk cId="1889692245" sldId="257"/>
        </pc:sldMkLst>
      </pc:sldChg>
      <pc:sldChg chg="add">
        <pc:chgData name="Brian Mikul" userId="378ea6b818ca0114" providerId="LiveId" clId="{F374762F-E36D-4E4E-B9E4-01D4E4BEDB77}" dt="2026-01-17T22:02:08.938" v="1"/>
        <pc:sldMkLst>
          <pc:docMk/>
          <pc:sldMk cId="3360819130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B3F0-A9BC-48CE-8EB6-ECE965069900}" type="datetimeFigureOut">
              <a:rPr lang="en-US" smtClean="0"/>
              <a:pPr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81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13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1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0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34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53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04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18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8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85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898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45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473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09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4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30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64B320A-89BA-47B2-A525-92E8D10B06E4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181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Trust the Lord!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Numbers 11-15</a:t>
            </a:r>
          </a:p>
        </p:txBody>
      </p:sp>
    </p:spTree>
    <p:extLst>
      <p:ext uri="{BB962C8B-B14F-4D97-AF65-F5344CB8AC3E}">
        <p14:creationId xmlns:p14="http://schemas.microsoft.com/office/powerpoint/2010/main" val="3287383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Grumbling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Soon after the people leave Mt Sinai, they begin to complain (v1). </a:t>
            </a:r>
          </a:p>
        </p:txBody>
      </p:sp>
    </p:spTree>
    <p:extLst>
      <p:ext uri="{BB962C8B-B14F-4D97-AF65-F5344CB8AC3E}">
        <p14:creationId xmlns:p14="http://schemas.microsoft.com/office/powerpoint/2010/main" val="151780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Grumbling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Soon after the people leave Mt Sinai, they begin to complain (v1). </a:t>
            </a:r>
          </a:p>
          <a:p>
            <a:r>
              <a:rPr lang="en-US" sz="2800" dirty="0"/>
              <a:t>When might we be tempted to complain?  Be specific.</a:t>
            </a:r>
          </a:p>
        </p:txBody>
      </p:sp>
    </p:spTree>
    <p:extLst>
      <p:ext uri="{BB962C8B-B14F-4D97-AF65-F5344CB8AC3E}">
        <p14:creationId xmlns:p14="http://schemas.microsoft.com/office/powerpoint/2010/main" val="65762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Grumbling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Soon after the people leave Mt Sinai, they begin to complain (v1). </a:t>
            </a:r>
          </a:p>
          <a:p>
            <a:r>
              <a:rPr lang="en-US" sz="2800" dirty="0"/>
              <a:t>When might we be tempted to complain?  Be specific.</a:t>
            </a:r>
          </a:p>
          <a:p>
            <a:r>
              <a:rPr lang="en-US" sz="2800" dirty="0"/>
              <a:t>What does our complaining say about our trust in God?</a:t>
            </a:r>
          </a:p>
        </p:txBody>
      </p:sp>
    </p:spTree>
    <p:extLst>
      <p:ext uri="{BB962C8B-B14F-4D97-AF65-F5344CB8AC3E}">
        <p14:creationId xmlns:p14="http://schemas.microsoft.com/office/powerpoint/2010/main" val="53945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grumble again (v4-6).</a:t>
            </a:r>
          </a:p>
        </p:txBody>
      </p:sp>
    </p:spTree>
    <p:extLst>
      <p:ext uri="{BB962C8B-B14F-4D97-AF65-F5344CB8AC3E}">
        <p14:creationId xmlns:p14="http://schemas.microsoft.com/office/powerpoint/2010/main" val="2875317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grumble again (v4-6).</a:t>
            </a:r>
          </a:p>
          <a:p>
            <a:r>
              <a:rPr lang="en-US" sz="2800" dirty="0"/>
              <a:t>To whom does Moses turn (v10-15)?</a:t>
            </a:r>
          </a:p>
        </p:txBody>
      </p:sp>
    </p:spTree>
    <p:extLst>
      <p:ext uri="{BB962C8B-B14F-4D97-AF65-F5344CB8AC3E}">
        <p14:creationId xmlns:p14="http://schemas.microsoft.com/office/powerpoint/2010/main" val="2349887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grumble again (v4-6).</a:t>
            </a:r>
          </a:p>
          <a:p>
            <a:r>
              <a:rPr lang="en-US" sz="2800" dirty="0"/>
              <a:t>To whom does Moses turn (v10-15)?</a:t>
            </a:r>
          </a:p>
          <a:p>
            <a:r>
              <a:rPr lang="en-US" sz="2800" dirty="0"/>
              <a:t>To whom should we turn?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8922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grumble again (v4-6).</a:t>
            </a:r>
          </a:p>
          <a:p>
            <a:r>
              <a:rPr lang="en-US" sz="2800" dirty="0"/>
              <a:t>To whom does Moses turn (v10-15)?</a:t>
            </a:r>
          </a:p>
          <a:p>
            <a:r>
              <a:rPr lang="en-US" sz="2800" dirty="0"/>
              <a:t>To whom should we turn?</a:t>
            </a:r>
          </a:p>
          <a:p>
            <a:r>
              <a:rPr lang="en-US" sz="2800" dirty="0"/>
              <a:t>How do trust and prayer go together?</a:t>
            </a:r>
          </a:p>
        </p:txBody>
      </p:sp>
    </p:spTree>
    <p:extLst>
      <p:ext uri="{BB962C8B-B14F-4D97-AF65-F5344CB8AC3E}">
        <p14:creationId xmlns:p14="http://schemas.microsoft.com/office/powerpoint/2010/main" val="45556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v11-15.  What specific concerns does Moses mention in his prayer?</a:t>
            </a:r>
          </a:p>
        </p:txBody>
      </p:sp>
    </p:spTree>
    <p:extLst>
      <p:ext uri="{BB962C8B-B14F-4D97-AF65-F5344CB8AC3E}">
        <p14:creationId xmlns:p14="http://schemas.microsoft.com/office/powerpoint/2010/main" val="213633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v11-15.  What specific concerns does Moses mention in his prayer?</a:t>
            </a:r>
          </a:p>
          <a:p>
            <a:r>
              <a:rPr lang="en-US" sz="2800" dirty="0"/>
              <a:t>Is Moses complaining?</a:t>
            </a:r>
          </a:p>
        </p:txBody>
      </p:sp>
    </p:spTree>
    <p:extLst>
      <p:ext uri="{BB962C8B-B14F-4D97-AF65-F5344CB8AC3E}">
        <p14:creationId xmlns:p14="http://schemas.microsoft.com/office/powerpoint/2010/main" val="551509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v11-15.  What specific concerns does Moses mention in his prayer?</a:t>
            </a:r>
          </a:p>
          <a:p>
            <a:r>
              <a:rPr lang="en-US" sz="2800" dirty="0"/>
              <a:t>Is Moses complaining?</a:t>
            </a:r>
          </a:p>
          <a:p>
            <a:r>
              <a:rPr lang="en-US" sz="2800" dirty="0"/>
              <a:t>What is the difference between complaining and lamenting in prayer?</a:t>
            </a:r>
          </a:p>
        </p:txBody>
      </p:sp>
    </p:spTree>
    <p:extLst>
      <p:ext uri="{BB962C8B-B14F-4D97-AF65-F5344CB8AC3E}">
        <p14:creationId xmlns:p14="http://schemas.microsoft.com/office/powerpoint/2010/main" val="403746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v11-15.  What specific concerns does Moses mention in his prayer?</a:t>
            </a:r>
          </a:p>
          <a:p>
            <a:r>
              <a:rPr lang="en-US" sz="2800" dirty="0"/>
              <a:t>Is Moses complaining?</a:t>
            </a:r>
          </a:p>
          <a:p>
            <a:r>
              <a:rPr lang="en-US" sz="2800" dirty="0"/>
              <a:t>What is the difference between complaining and lamenting in prayer?</a:t>
            </a:r>
          </a:p>
          <a:p>
            <a:r>
              <a:rPr lang="en-US" sz="2800" dirty="0"/>
              <a:t>How does God answer Moses’ prayer (v16-35)?</a:t>
            </a:r>
          </a:p>
        </p:txBody>
      </p:sp>
    </p:spTree>
    <p:extLst>
      <p:ext uri="{BB962C8B-B14F-4D97-AF65-F5344CB8AC3E}">
        <p14:creationId xmlns:p14="http://schemas.microsoft.com/office/powerpoint/2010/main" val="2846300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Who opposes Moses in this chapter?</a:t>
            </a:r>
          </a:p>
        </p:txBody>
      </p:sp>
    </p:spTree>
    <p:extLst>
      <p:ext uri="{BB962C8B-B14F-4D97-AF65-F5344CB8AC3E}">
        <p14:creationId xmlns:p14="http://schemas.microsoft.com/office/powerpoint/2010/main" val="2597916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Who opposes Moses in this chapter?</a:t>
            </a:r>
          </a:p>
          <a:p>
            <a:r>
              <a:rPr lang="en-US" sz="2800" dirty="0"/>
              <a:t>How does God respond, and why (v5-10)?</a:t>
            </a:r>
          </a:p>
        </p:txBody>
      </p:sp>
    </p:spTree>
    <p:extLst>
      <p:ext uri="{BB962C8B-B14F-4D97-AF65-F5344CB8AC3E}">
        <p14:creationId xmlns:p14="http://schemas.microsoft.com/office/powerpoint/2010/main" val="342413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Who opposes Moses in this chapter?</a:t>
            </a:r>
          </a:p>
          <a:p>
            <a:r>
              <a:rPr lang="en-US" sz="2800" dirty="0"/>
              <a:t>How does God respond, and why (v5-10)?</a:t>
            </a:r>
          </a:p>
          <a:p>
            <a:r>
              <a:rPr lang="en-US" sz="2800" dirty="0"/>
              <a:t>Again, what does Moses do (v13)?</a:t>
            </a:r>
          </a:p>
        </p:txBody>
      </p:sp>
    </p:spTree>
    <p:extLst>
      <p:ext uri="{BB962C8B-B14F-4D97-AF65-F5344CB8AC3E}">
        <p14:creationId xmlns:p14="http://schemas.microsoft.com/office/powerpoint/2010/main" val="2324792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Courage (Numbers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tells the spies to be of good courage (v20).</a:t>
            </a:r>
          </a:p>
        </p:txBody>
      </p:sp>
    </p:spTree>
    <p:extLst>
      <p:ext uri="{BB962C8B-B14F-4D97-AF65-F5344CB8AC3E}">
        <p14:creationId xmlns:p14="http://schemas.microsoft.com/office/powerpoint/2010/main" val="419461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Courage (Numbers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tells the spies to be of good courage (v20).</a:t>
            </a:r>
          </a:p>
          <a:p>
            <a:r>
              <a:rPr lang="en-US" sz="2800" dirty="0"/>
              <a:t>Why was courage necessary?</a:t>
            </a:r>
          </a:p>
        </p:txBody>
      </p:sp>
    </p:spTree>
    <p:extLst>
      <p:ext uri="{BB962C8B-B14F-4D97-AF65-F5344CB8AC3E}">
        <p14:creationId xmlns:p14="http://schemas.microsoft.com/office/powerpoint/2010/main" val="86279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Courage (Numbers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tells the spies to be of good courage (v20).</a:t>
            </a:r>
          </a:p>
          <a:p>
            <a:r>
              <a:rPr lang="en-US" sz="2800" dirty="0"/>
              <a:t>Why was courage necessary?</a:t>
            </a:r>
          </a:p>
          <a:p>
            <a:r>
              <a:rPr lang="en-US" sz="2800" dirty="0"/>
              <a:t>Why is courage necessary in your life?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7037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Courage (Numbers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tells the spies to be of good courage (v20).</a:t>
            </a:r>
          </a:p>
          <a:p>
            <a:r>
              <a:rPr lang="en-US" sz="2800" dirty="0"/>
              <a:t>Why was courage necessary?</a:t>
            </a:r>
          </a:p>
          <a:p>
            <a:r>
              <a:rPr lang="en-US" sz="2800" dirty="0"/>
              <a:t>Why is courage necessary in your life?</a:t>
            </a:r>
          </a:p>
          <a:p>
            <a:r>
              <a:rPr lang="en-US" sz="2800" dirty="0"/>
              <a:t>How do courage and trust go together?</a:t>
            </a:r>
          </a:p>
        </p:txBody>
      </p:sp>
    </p:spTree>
    <p:extLst>
      <p:ext uri="{BB962C8B-B14F-4D97-AF65-F5344CB8AC3E}">
        <p14:creationId xmlns:p14="http://schemas.microsoft.com/office/powerpoint/2010/main" val="561883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Focus (Numbers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592581"/>
          </a:xfrm>
        </p:spPr>
        <p:txBody>
          <a:bodyPr>
            <a:normAutofit/>
          </a:bodyPr>
          <a:lstStyle/>
          <a:p>
            <a:r>
              <a:rPr lang="en-US" sz="2800" dirty="0"/>
              <a:t>All the spies saw the same land, but their focus and recommendation was different.</a:t>
            </a:r>
          </a:p>
        </p:txBody>
      </p:sp>
    </p:spTree>
    <p:extLst>
      <p:ext uri="{BB962C8B-B14F-4D97-AF65-F5344CB8AC3E}">
        <p14:creationId xmlns:p14="http://schemas.microsoft.com/office/powerpoint/2010/main" val="306164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Focus (Numbers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592581"/>
          </a:xfrm>
        </p:spPr>
        <p:txBody>
          <a:bodyPr>
            <a:normAutofit/>
          </a:bodyPr>
          <a:lstStyle/>
          <a:p>
            <a:r>
              <a:rPr lang="en-US" sz="2800" dirty="0"/>
              <a:t>All the spies saw the same land, but their focus and recommendation was different.</a:t>
            </a:r>
          </a:p>
          <a:p>
            <a:r>
              <a:rPr lang="en-US" sz="2800" dirty="0"/>
              <a:t>Read 13:28-29, 31-33.  What was the focus and recommendation of the ten spies?</a:t>
            </a:r>
          </a:p>
        </p:txBody>
      </p:sp>
    </p:spTree>
    <p:extLst>
      <p:ext uri="{BB962C8B-B14F-4D97-AF65-F5344CB8AC3E}">
        <p14:creationId xmlns:p14="http://schemas.microsoft.com/office/powerpoint/2010/main" val="1951201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Focus (Numbers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592581"/>
          </a:xfrm>
        </p:spPr>
        <p:txBody>
          <a:bodyPr>
            <a:normAutofit/>
          </a:bodyPr>
          <a:lstStyle/>
          <a:p>
            <a:r>
              <a:rPr lang="en-US" sz="2800" dirty="0"/>
              <a:t>All the spies saw the same land, but their focus and recommendation was different.</a:t>
            </a:r>
          </a:p>
          <a:p>
            <a:r>
              <a:rPr lang="en-US" sz="2800" dirty="0"/>
              <a:t>Read 13:28-29, 31-33.  What was the focus and recommendation of the ten spies?</a:t>
            </a:r>
          </a:p>
          <a:p>
            <a:r>
              <a:rPr lang="en-US" sz="2800" dirty="0"/>
              <a:t>Read 13:30 &amp; 14:6-9.  What was the focus and recommendation of Caleb and Joshua?</a:t>
            </a:r>
          </a:p>
        </p:txBody>
      </p:sp>
    </p:spTree>
    <p:extLst>
      <p:ext uri="{BB962C8B-B14F-4D97-AF65-F5344CB8AC3E}">
        <p14:creationId xmlns:p14="http://schemas.microsoft.com/office/powerpoint/2010/main" val="3246828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Focus (Numbers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592581"/>
          </a:xfrm>
        </p:spPr>
        <p:txBody>
          <a:bodyPr>
            <a:normAutofit/>
          </a:bodyPr>
          <a:lstStyle/>
          <a:p>
            <a:r>
              <a:rPr lang="en-US" sz="2800" dirty="0"/>
              <a:t>All the spies saw the same land, but their focus and recommendation was different.</a:t>
            </a:r>
          </a:p>
          <a:p>
            <a:r>
              <a:rPr lang="en-US" sz="2800" dirty="0"/>
              <a:t>Read 13:28-29, 31-33.  What was the focus and recommendation of the ten spies?</a:t>
            </a:r>
          </a:p>
          <a:p>
            <a:r>
              <a:rPr lang="en-US" sz="2800" dirty="0"/>
              <a:t>Read 13:30 &amp; 14:6-9.  What was the focus and recommendation of Caleb and Joshua?</a:t>
            </a:r>
          </a:p>
          <a:p>
            <a:r>
              <a:rPr lang="en-US" sz="2800" dirty="0"/>
              <a:t>Why are we often tempted to think (like the ten) that our situation is bigger than God?</a:t>
            </a:r>
          </a:p>
        </p:txBody>
      </p:sp>
    </p:spTree>
    <p:extLst>
      <p:ext uri="{BB962C8B-B14F-4D97-AF65-F5344CB8AC3E}">
        <p14:creationId xmlns:p14="http://schemas.microsoft.com/office/powerpoint/2010/main" val="1147693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Focus (Numbers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36913" cy="4592581"/>
          </a:xfrm>
        </p:spPr>
        <p:txBody>
          <a:bodyPr>
            <a:normAutofit/>
          </a:bodyPr>
          <a:lstStyle/>
          <a:p>
            <a:r>
              <a:rPr lang="en-US" sz="2800" dirty="0"/>
              <a:t>All the spies saw the same land, but their focus and recommendation was different.</a:t>
            </a:r>
          </a:p>
          <a:p>
            <a:r>
              <a:rPr lang="en-US" sz="2800" dirty="0"/>
              <a:t>Read 13:28-29, 31-33.  What was the focus and recommendation of the ten spies?</a:t>
            </a:r>
          </a:p>
          <a:p>
            <a:r>
              <a:rPr lang="en-US" sz="2800" dirty="0"/>
              <a:t>Read 13:30 &amp; 14:6-9.  What was the focus and recommendation of Caleb and Joshua?</a:t>
            </a:r>
          </a:p>
          <a:p>
            <a:r>
              <a:rPr lang="en-US" sz="2800" dirty="0"/>
              <a:t>Why are we often tempted to think (like the ten) that our situation is bigger than God?</a:t>
            </a:r>
          </a:p>
          <a:p>
            <a:r>
              <a:rPr lang="en-US" sz="2800" dirty="0"/>
              <a:t>How might we overcome this temptation?</a:t>
            </a:r>
          </a:p>
        </p:txBody>
      </p:sp>
    </p:spTree>
    <p:extLst>
      <p:ext uri="{BB962C8B-B14F-4D97-AF65-F5344CB8AC3E}">
        <p14:creationId xmlns:p14="http://schemas.microsoft.com/office/powerpoint/2010/main" val="278347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Obedience (Numbers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did the people respond to the report of the spies?  What did they want to do (v1-4)?</a:t>
            </a:r>
          </a:p>
        </p:txBody>
      </p:sp>
    </p:spTree>
    <p:extLst>
      <p:ext uri="{BB962C8B-B14F-4D97-AF65-F5344CB8AC3E}">
        <p14:creationId xmlns:p14="http://schemas.microsoft.com/office/powerpoint/2010/main" val="3044590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Obedience (Numbers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did the people respond to the report of the spies?  What did they want to do (v1-4)?</a:t>
            </a:r>
          </a:p>
          <a:p>
            <a:r>
              <a:rPr lang="en-US" sz="2800" dirty="0"/>
              <a:t>They failed to trust God, and so they refused to obey Him.  Why is trust essential for obedience?</a:t>
            </a:r>
          </a:p>
        </p:txBody>
      </p:sp>
    </p:spTree>
    <p:extLst>
      <p:ext uri="{BB962C8B-B14F-4D97-AF65-F5344CB8AC3E}">
        <p14:creationId xmlns:p14="http://schemas.microsoft.com/office/powerpoint/2010/main" val="3129945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suggests that He should destroy the people and start over with Moses.  But again, Moses intercedes for the people.</a:t>
            </a:r>
          </a:p>
        </p:txBody>
      </p:sp>
    </p:spTree>
    <p:extLst>
      <p:ext uri="{BB962C8B-B14F-4D97-AF65-F5344CB8AC3E}">
        <p14:creationId xmlns:p14="http://schemas.microsoft.com/office/powerpoint/2010/main" val="3988622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suggests that He should destroy the people and start over with Moses.  But again, Moses intercedes for the people.</a:t>
            </a:r>
          </a:p>
          <a:p>
            <a:r>
              <a:rPr lang="en-US" sz="2800" dirty="0"/>
              <a:t>Read v13-19.  To what does Moses appeal?</a:t>
            </a:r>
          </a:p>
        </p:txBody>
      </p:sp>
    </p:spTree>
    <p:extLst>
      <p:ext uri="{BB962C8B-B14F-4D97-AF65-F5344CB8AC3E}">
        <p14:creationId xmlns:p14="http://schemas.microsoft.com/office/powerpoint/2010/main" val="3966399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Prayer (Numbers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suggests that He should destroy the people and start over with Moses.  But again, Moses intercedes for the people.</a:t>
            </a:r>
          </a:p>
          <a:p>
            <a:r>
              <a:rPr lang="en-US" sz="2800" dirty="0"/>
              <a:t>Read v13-19.  To what does Moses appeal?</a:t>
            </a:r>
          </a:p>
          <a:p>
            <a:r>
              <a:rPr lang="en-US" sz="2800" dirty="0"/>
              <a:t>How does God respond (v20-38)?</a:t>
            </a:r>
          </a:p>
        </p:txBody>
      </p:sp>
    </p:spTree>
    <p:extLst>
      <p:ext uri="{BB962C8B-B14F-4D97-AF65-F5344CB8AC3E}">
        <p14:creationId xmlns:p14="http://schemas.microsoft.com/office/powerpoint/2010/main" val="3811025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Our Hearts (Numbers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39944" cy="4553944"/>
          </a:xfrm>
        </p:spPr>
        <p:txBody>
          <a:bodyPr>
            <a:normAutofit/>
          </a:bodyPr>
          <a:lstStyle/>
          <a:p>
            <a:r>
              <a:rPr lang="en-US" sz="2800" dirty="0"/>
              <a:t>After further laws about sacrifices, and a Sabbath incident, God commands the people to wear tassels on their clothing.</a:t>
            </a:r>
          </a:p>
        </p:txBody>
      </p:sp>
    </p:spTree>
    <p:extLst>
      <p:ext uri="{BB962C8B-B14F-4D97-AF65-F5344CB8AC3E}">
        <p14:creationId xmlns:p14="http://schemas.microsoft.com/office/powerpoint/2010/main" val="1266981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Our Hearts (Numbers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39944" cy="4553944"/>
          </a:xfrm>
        </p:spPr>
        <p:txBody>
          <a:bodyPr>
            <a:normAutofit/>
          </a:bodyPr>
          <a:lstStyle/>
          <a:p>
            <a:r>
              <a:rPr lang="en-US" sz="2800" dirty="0"/>
              <a:t>After further laws about sacrifices, and a Sabbath incident, God commands the people to wear tassels on their clothing.</a:t>
            </a:r>
          </a:p>
          <a:p>
            <a:r>
              <a:rPr lang="en-US" sz="2800" dirty="0"/>
              <a:t>Read v39-41.  What was the purpose of the tassels?</a:t>
            </a:r>
          </a:p>
        </p:txBody>
      </p:sp>
    </p:spTree>
    <p:extLst>
      <p:ext uri="{BB962C8B-B14F-4D97-AF65-F5344CB8AC3E}">
        <p14:creationId xmlns:p14="http://schemas.microsoft.com/office/powerpoint/2010/main" val="1259360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Our Hearts (Numbers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39944" cy="4553944"/>
          </a:xfrm>
        </p:spPr>
        <p:txBody>
          <a:bodyPr>
            <a:normAutofit/>
          </a:bodyPr>
          <a:lstStyle/>
          <a:p>
            <a:r>
              <a:rPr lang="en-US" sz="2800" dirty="0"/>
              <a:t>After further laws about sacrifices, and a Sabbath incident, God commands the people to wear tassels on their clothing.</a:t>
            </a:r>
          </a:p>
          <a:p>
            <a:r>
              <a:rPr lang="en-US" sz="2800" dirty="0"/>
              <a:t>Read v39-41.  What was the purpose of the tassels?</a:t>
            </a:r>
          </a:p>
          <a:p>
            <a:r>
              <a:rPr lang="en-US" sz="2800" dirty="0"/>
              <a:t>What might you use for the same purpose?</a:t>
            </a:r>
          </a:p>
        </p:txBody>
      </p:sp>
    </p:spTree>
    <p:extLst>
      <p:ext uri="{BB962C8B-B14F-4D97-AF65-F5344CB8AC3E}">
        <p14:creationId xmlns:p14="http://schemas.microsoft.com/office/powerpoint/2010/main" val="3563899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Our Hearts (Numbers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39944" cy="4553944"/>
          </a:xfrm>
        </p:spPr>
        <p:txBody>
          <a:bodyPr>
            <a:normAutofit/>
          </a:bodyPr>
          <a:lstStyle/>
          <a:p>
            <a:r>
              <a:rPr lang="en-US" sz="2800" dirty="0"/>
              <a:t>After further laws about sacrifices, and a Sabbath incident, God commands the people to wear tassels on their clothing.</a:t>
            </a:r>
          </a:p>
          <a:p>
            <a:r>
              <a:rPr lang="en-US" sz="2800" dirty="0"/>
              <a:t>Read v39-41.  What was the purpose of the tassels?</a:t>
            </a:r>
          </a:p>
          <a:p>
            <a:r>
              <a:rPr lang="en-US" sz="2800" dirty="0"/>
              <a:t>What might you use for the same purpose?</a:t>
            </a:r>
          </a:p>
          <a:p>
            <a:r>
              <a:rPr lang="en-US" sz="2800" dirty="0"/>
              <a:t>God warns them not to follow (or spy out) after their own heart and eyes.</a:t>
            </a:r>
          </a:p>
        </p:txBody>
      </p:sp>
    </p:spTree>
    <p:extLst>
      <p:ext uri="{BB962C8B-B14F-4D97-AF65-F5344CB8AC3E}">
        <p14:creationId xmlns:p14="http://schemas.microsoft.com/office/powerpoint/2010/main" val="1751390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&amp; Our Hearts (Numbers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39944" cy="4553944"/>
          </a:xfrm>
        </p:spPr>
        <p:txBody>
          <a:bodyPr>
            <a:normAutofit/>
          </a:bodyPr>
          <a:lstStyle/>
          <a:p>
            <a:r>
              <a:rPr lang="en-US" sz="2800" dirty="0"/>
              <a:t>After further laws about sacrifices, and a Sabbath incident, God commands the people to wear tassels on their clothing.</a:t>
            </a:r>
          </a:p>
          <a:p>
            <a:r>
              <a:rPr lang="en-US" sz="2800" dirty="0"/>
              <a:t>Read v39-41.  What was the purpose of the tassels?</a:t>
            </a:r>
          </a:p>
          <a:p>
            <a:r>
              <a:rPr lang="en-US" sz="2800" dirty="0"/>
              <a:t>What might you use for the same purpose?</a:t>
            </a:r>
          </a:p>
          <a:p>
            <a:r>
              <a:rPr lang="en-US" sz="2800" dirty="0"/>
              <a:t>God warns them not to follow (or spy out) after their own heart and eyes.</a:t>
            </a:r>
          </a:p>
          <a:p>
            <a:r>
              <a:rPr lang="en-US" sz="2800" dirty="0"/>
              <a:t>When are we tempted to follow (or spy out) after our own hearts and eyes?</a:t>
            </a:r>
          </a:p>
        </p:txBody>
      </p:sp>
    </p:spTree>
    <p:extLst>
      <p:ext uri="{BB962C8B-B14F-4D97-AF65-F5344CB8AC3E}">
        <p14:creationId xmlns:p14="http://schemas.microsoft.com/office/powerpoint/2010/main" val="402337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7"/>
            <a:ext cx="10088429" cy="4257731"/>
          </a:xfrm>
        </p:spPr>
        <p:txBody>
          <a:bodyPr>
            <a:normAutofit/>
          </a:bodyPr>
          <a:lstStyle/>
          <a:p>
            <a:r>
              <a:rPr lang="en-US" sz="2800" dirty="0"/>
              <a:t>God calls us to trust in Him:  </a:t>
            </a:r>
          </a:p>
          <a:p>
            <a:pPr lvl="1"/>
            <a:r>
              <a:rPr lang="en-US" sz="2600" dirty="0"/>
              <a:t>To put aside our grumbling.</a:t>
            </a:r>
          </a:p>
          <a:p>
            <a:pPr lvl="1"/>
            <a:r>
              <a:rPr lang="en-US" sz="2600" dirty="0"/>
              <a:t>To look to Him in prayer like Moses did.</a:t>
            </a:r>
          </a:p>
          <a:p>
            <a:pPr lvl="1"/>
            <a:r>
              <a:rPr lang="en-US" sz="2600" dirty="0"/>
              <a:t>To act with courage.</a:t>
            </a:r>
          </a:p>
          <a:p>
            <a:pPr lvl="1"/>
            <a:r>
              <a:rPr lang="en-US" sz="2600" dirty="0"/>
              <a:t>To refocus on the Lord.</a:t>
            </a:r>
          </a:p>
          <a:p>
            <a:pPr lvl="1"/>
            <a:r>
              <a:rPr lang="en-US" sz="2600" dirty="0"/>
              <a:t>To obey &amp; follow God rather than our own hearts/eyes.</a:t>
            </a:r>
          </a:p>
        </p:txBody>
      </p:sp>
    </p:spTree>
    <p:extLst>
      <p:ext uri="{BB962C8B-B14F-4D97-AF65-F5344CB8AC3E}">
        <p14:creationId xmlns:p14="http://schemas.microsoft.com/office/powerpoint/2010/main" val="4254085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7"/>
            <a:ext cx="10088429" cy="4257731"/>
          </a:xfrm>
        </p:spPr>
        <p:txBody>
          <a:bodyPr>
            <a:normAutofit/>
          </a:bodyPr>
          <a:lstStyle/>
          <a:p>
            <a:r>
              <a:rPr lang="en-US" sz="2800" dirty="0"/>
              <a:t>God calls us to trust in Him:  </a:t>
            </a:r>
          </a:p>
          <a:p>
            <a:pPr lvl="1"/>
            <a:r>
              <a:rPr lang="en-US" sz="2600" dirty="0"/>
              <a:t>To put aside our grumbling.</a:t>
            </a:r>
          </a:p>
          <a:p>
            <a:pPr lvl="1"/>
            <a:r>
              <a:rPr lang="en-US" sz="2600" dirty="0"/>
              <a:t>To look to Him in prayer like Moses did.</a:t>
            </a:r>
          </a:p>
          <a:p>
            <a:pPr lvl="1"/>
            <a:r>
              <a:rPr lang="en-US" sz="2600" dirty="0"/>
              <a:t>To act with courage.</a:t>
            </a:r>
          </a:p>
          <a:p>
            <a:pPr lvl="1"/>
            <a:r>
              <a:rPr lang="en-US" sz="2600" dirty="0"/>
              <a:t>To refocus on the Lord.</a:t>
            </a:r>
          </a:p>
          <a:p>
            <a:pPr lvl="1"/>
            <a:r>
              <a:rPr lang="en-US" sz="2600" dirty="0"/>
              <a:t>To obey &amp; follow God rather than our own hearts/eyes.</a:t>
            </a:r>
          </a:p>
          <a:p>
            <a:r>
              <a:rPr lang="en-US" sz="2800" dirty="0"/>
              <a:t>In what situation do you need to trust God right now?  Take some time right now to talk to the Lord about it.  </a:t>
            </a:r>
          </a:p>
        </p:txBody>
      </p:sp>
    </p:spTree>
    <p:extLst>
      <p:ext uri="{BB962C8B-B14F-4D97-AF65-F5344CB8AC3E}">
        <p14:creationId xmlns:p14="http://schemas.microsoft.com/office/powerpoint/2010/main" val="4184200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132B5A-77A2-05A2-F420-16D849E79AC9}"/>
              </a:ext>
            </a:extLst>
          </p:cNvPr>
          <p:cNvSpPr txBox="1"/>
          <p:nvPr/>
        </p:nvSpPr>
        <p:spPr>
          <a:xfrm>
            <a:off x="2575249" y="3191069"/>
            <a:ext cx="7716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2026 Brian J. Mikul. All rights reserved.  Used by permission.</a:t>
            </a:r>
          </a:p>
          <a:p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3360819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</TotalTime>
  <Words>1403</Words>
  <Application>Microsoft Office PowerPoint</Application>
  <PresentationFormat>Widescreen</PresentationFormat>
  <Paragraphs>133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Century Gothic</vt:lpstr>
      <vt:lpstr>Wingdings 3</vt:lpstr>
      <vt:lpstr>Ion</vt:lpstr>
      <vt:lpstr>Trust the Lord!</vt:lpstr>
      <vt:lpstr>Trust &amp; Grumbling (Numbers 11)</vt:lpstr>
      <vt:lpstr>Trust &amp; Grumbling (Numbers 11)</vt:lpstr>
      <vt:lpstr>Trust &amp; Grumbling (Numbers 11)</vt:lpstr>
      <vt:lpstr>Trust &amp; Prayer (Numbers 11)</vt:lpstr>
      <vt:lpstr>Trust &amp; Prayer (Numbers 11)</vt:lpstr>
      <vt:lpstr>Trust &amp; Prayer (Numbers 11)</vt:lpstr>
      <vt:lpstr>Trust &amp; Prayer (Numbers 11)</vt:lpstr>
      <vt:lpstr>Trust &amp; Prayer (Numbers 11)</vt:lpstr>
      <vt:lpstr>Trust &amp; Prayer (Numbers 11)</vt:lpstr>
      <vt:lpstr>Trust &amp; Prayer (Numbers 11)</vt:lpstr>
      <vt:lpstr>Trust &amp; Prayer (Numbers 11)</vt:lpstr>
      <vt:lpstr>Trust &amp; Prayer (Numbers 12)</vt:lpstr>
      <vt:lpstr>Trust &amp; Prayer (Numbers 12)</vt:lpstr>
      <vt:lpstr>Trust &amp; Prayer (Numbers 12)</vt:lpstr>
      <vt:lpstr>Trust &amp; Courage (Numbers 13)</vt:lpstr>
      <vt:lpstr>Trust &amp; Courage (Numbers 13)</vt:lpstr>
      <vt:lpstr>Trust &amp; Courage (Numbers 13)</vt:lpstr>
      <vt:lpstr>Trust &amp; Courage (Numbers 13)</vt:lpstr>
      <vt:lpstr>Trust &amp; Focus (Numbers 13-14)</vt:lpstr>
      <vt:lpstr>Trust &amp; Focus (Numbers 13-14)</vt:lpstr>
      <vt:lpstr>Trust &amp; Focus (Numbers 13-14)</vt:lpstr>
      <vt:lpstr>Trust &amp; Focus (Numbers 13-14)</vt:lpstr>
      <vt:lpstr>Trust &amp; Focus (Numbers 13-14)</vt:lpstr>
      <vt:lpstr>Trust &amp; Obedience (Numbers 14)</vt:lpstr>
      <vt:lpstr>Trust &amp; Obedience (Numbers 14)</vt:lpstr>
      <vt:lpstr>Trust &amp; Prayer (Numbers 14)</vt:lpstr>
      <vt:lpstr>Trust &amp; Prayer (Numbers 14)</vt:lpstr>
      <vt:lpstr>Trust &amp; Prayer (Numbers 14)</vt:lpstr>
      <vt:lpstr>Trust &amp; Our Hearts (Numbers 15)</vt:lpstr>
      <vt:lpstr>Trust &amp; Our Hearts (Numbers 15)</vt:lpstr>
      <vt:lpstr>Trust &amp; Our Hearts (Numbers 15)</vt:lpstr>
      <vt:lpstr>Trust &amp; Our Hearts (Numbers 15)</vt:lpstr>
      <vt:lpstr>Trust &amp; Our Hearts (Numbers 15)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</dc:title>
  <dc:creator>Brian Mikul</dc:creator>
  <cp:lastModifiedBy>Brian Mikul</cp:lastModifiedBy>
  <cp:revision>7</cp:revision>
  <dcterms:created xsi:type="dcterms:W3CDTF">2022-05-10T12:54:20Z</dcterms:created>
  <dcterms:modified xsi:type="dcterms:W3CDTF">2026-01-17T22:02:13Z</dcterms:modified>
</cp:coreProperties>
</file>