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66" r:id="rId5"/>
    <p:sldId id="258" r:id="rId6"/>
    <p:sldId id="267" r:id="rId7"/>
    <p:sldId id="268" r:id="rId8"/>
    <p:sldId id="259" r:id="rId9"/>
    <p:sldId id="269" r:id="rId10"/>
    <p:sldId id="270" r:id="rId11"/>
    <p:sldId id="271" r:id="rId12"/>
    <p:sldId id="260" r:id="rId13"/>
    <p:sldId id="272" r:id="rId14"/>
    <p:sldId id="273" r:id="rId15"/>
    <p:sldId id="274" r:id="rId16"/>
    <p:sldId id="275" r:id="rId17"/>
    <p:sldId id="276" r:id="rId18"/>
    <p:sldId id="261" r:id="rId19"/>
    <p:sldId id="277" r:id="rId20"/>
    <p:sldId id="262" r:id="rId21"/>
    <p:sldId id="278" r:id="rId22"/>
    <p:sldId id="279" r:id="rId23"/>
    <p:sldId id="263" r:id="rId24"/>
    <p:sldId id="280" r:id="rId25"/>
    <p:sldId id="281" r:id="rId26"/>
    <p:sldId id="282" r:id="rId27"/>
    <p:sldId id="264"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745540-337A-4D33-8363-370FC3561291}" v="1" dt="2026-01-17T22:03:54.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F374762F-E36D-4E4E-B9E4-01D4E4BEDB77}"/>
    <pc:docChg chg="addSld modSld">
      <pc:chgData name="Brian Mikul" userId="378ea6b818ca0114" providerId="LiveId" clId="{F374762F-E36D-4E4E-B9E4-01D4E4BEDB77}" dt="2026-01-17T22:03:54.660" v="0"/>
      <pc:docMkLst>
        <pc:docMk/>
      </pc:docMkLst>
      <pc:sldChg chg="add">
        <pc:chgData name="Brian Mikul" userId="378ea6b818ca0114" providerId="LiveId" clId="{F374762F-E36D-4E4E-B9E4-01D4E4BEDB77}" dt="2026-01-17T22:03:54.660" v="0"/>
        <pc:sldMkLst>
          <pc:docMk/>
          <pc:sldMk cId="3360819130" sldId="28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New Beginning</a:t>
            </a:r>
          </a:p>
        </p:txBody>
      </p:sp>
      <p:sp>
        <p:nvSpPr>
          <p:cNvPr id="3" name="Subtitle 2"/>
          <p:cNvSpPr>
            <a:spLocks noGrp="1"/>
          </p:cNvSpPr>
          <p:nvPr>
            <p:ph type="subTitle" idx="1"/>
          </p:nvPr>
        </p:nvSpPr>
        <p:spPr/>
        <p:txBody>
          <a:bodyPr>
            <a:normAutofit/>
          </a:bodyPr>
          <a:lstStyle/>
          <a:p>
            <a:r>
              <a:rPr lang="en-US" sz="2800" dirty="0"/>
              <a:t>Numbers 26-30</a:t>
            </a:r>
          </a:p>
        </p:txBody>
      </p:sp>
    </p:spTree>
    <p:extLst>
      <p:ext uri="{BB962C8B-B14F-4D97-AF65-F5344CB8AC3E}">
        <p14:creationId xmlns:p14="http://schemas.microsoft.com/office/powerpoint/2010/main" val="2269863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Share an example of a new beginning that has happened in your life?</a:t>
            </a:r>
          </a:p>
        </p:txBody>
      </p:sp>
    </p:spTree>
    <p:extLst>
      <p:ext uri="{BB962C8B-B14F-4D97-AF65-F5344CB8AC3E}">
        <p14:creationId xmlns:p14="http://schemas.microsoft.com/office/powerpoint/2010/main" val="406892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Share an example of a new beginning that has happened in your life?</a:t>
            </a:r>
          </a:p>
          <a:p>
            <a:r>
              <a:rPr lang="en-US" sz="2800" dirty="0"/>
              <a:t>Was the past completely erased?</a:t>
            </a:r>
          </a:p>
        </p:txBody>
      </p:sp>
    </p:spTree>
    <p:extLst>
      <p:ext uri="{BB962C8B-B14F-4D97-AF65-F5344CB8AC3E}">
        <p14:creationId xmlns:p14="http://schemas.microsoft.com/office/powerpoint/2010/main" val="443588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Share an example of a new beginning that has happened in your life?</a:t>
            </a:r>
          </a:p>
          <a:p>
            <a:r>
              <a:rPr lang="en-US" sz="2800" dirty="0"/>
              <a:t>Was the past completely erased?</a:t>
            </a:r>
          </a:p>
          <a:p>
            <a:r>
              <a:rPr lang="en-US" sz="2800" dirty="0"/>
              <a:t>In our chapters today, Israel has a new beginning, but the shadow of past sins remain.</a:t>
            </a:r>
          </a:p>
        </p:txBody>
      </p:sp>
    </p:spTree>
    <p:extLst>
      <p:ext uri="{BB962C8B-B14F-4D97-AF65-F5344CB8AC3E}">
        <p14:creationId xmlns:p14="http://schemas.microsoft.com/office/powerpoint/2010/main" val="304153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Census (Numbers 26)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book of Numbers began with a census.  After 40 years, God calls them to take another census.  What purposes does the census have (v2, 52-56, 63-65)?*</a:t>
            </a:r>
          </a:p>
        </p:txBody>
      </p:sp>
    </p:spTree>
    <p:extLst>
      <p:ext uri="{BB962C8B-B14F-4D97-AF65-F5344CB8AC3E}">
        <p14:creationId xmlns:p14="http://schemas.microsoft.com/office/powerpoint/2010/main" val="3746552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Census (Numbers 26)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book of Numbers began with a census.  After 40 years, God calls them to take another census.  What purposes does the census have (v2, 52-56, 63-65)?*</a:t>
            </a:r>
          </a:p>
          <a:p>
            <a:r>
              <a:rPr lang="en-US" sz="2800" dirty="0"/>
              <a:t>How do these purposes remind us of the effects of sin?</a:t>
            </a:r>
          </a:p>
        </p:txBody>
      </p:sp>
    </p:spTree>
    <p:extLst>
      <p:ext uri="{BB962C8B-B14F-4D97-AF65-F5344CB8AC3E}">
        <p14:creationId xmlns:p14="http://schemas.microsoft.com/office/powerpoint/2010/main" val="261258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Census (Numbers 26)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book of Numbers began with a census.  After 40 years, God calls them to take another census.  What purposes does the census have (v2, 52-56, 63-65)?*</a:t>
            </a:r>
          </a:p>
          <a:p>
            <a:r>
              <a:rPr lang="en-US" sz="2800" dirty="0"/>
              <a:t>How do these purposes remind us of the effects of sin?</a:t>
            </a:r>
          </a:p>
          <a:p>
            <a:r>
              <a:rPr lang="en-US" sz="2800" dirty="0"/>
              <a:t>How do these purposes remind us of God’s faithfulness to keep His promises?</a:t>
            </a:r>
          </a:p>
        </p:txBody>
      </p:sp>
    </p:spTree>
    <p:extLst>
      <p:ext uri="{BB962C8B-B14F-4D97-AF65-F5344CB8AC3E}">
        <p14:creationId xmlns:p14="http://schemas.microsoft.com/office/powerpoint/2010/main" val="1344341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Daughters (Numbers 27)</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What concern do the daughters of </a:t>
            </a:r>
            <a:r>
              <a:rPr lang="en-US" sz="2800" dirty="0" err="1"/>
              <a:t>Zelophehad</a:t>
            </a:r>
            <a:r>
              <a:rPr lang="en-US" sz="2800" dirty="0"/>
              <a:t> raise?</a:t>
            </a:r>
          </a:p>
        </p:txBody>
      </p:sp>
    </p:spTree>
    <p:extLst>
      <p:ext uri="{BB962C8B-B14F-4D97-AF65-F5344CB8AC3E}">
        <p14:creationId xmlns:p14="http://schemas.microsoft.com/office/powerpoint/2010/main" val="1191066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Daughters (Numbers 27)</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What concern do the daughters of </a:t>
            </a:r>
            <a:r>
              <a:rPr lang="en-US" sz="2800" dirty="0" err="1"/>
              <a:t>Zelophehad</a:t>
            </a:r>
            <a:r>
              <a:rPr lang="en-US" sz="2800" dirty="0"/>
              <a:t> raise?</a:t>
            </a:r>
          </a:p>
          <a:p>
            <a:r>
              <a:rPr lang="en-US" sz="2800" dirty="0"/>
              <a:t>What does Moses do?</a:t>
            </a:r>
          </a:p>
        </p:txBody>
      </p:sp>
    </p:spTree>
    <p:extLst>
      <p:ext uri="{BB962C8B-B14F-4D97-AF65-F5344CB8AC3E}">
        <p14:creationId xmlns:p14="http://schemas.microsoft.com/office/powerpoint/2010/main" val="5836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Daughters (Numbers 27)</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What concern do the daughters of </a:t>
            </a:r>
            <a:r>
              <a:rPr lang="en-US" sz="2800" dirty="0" err="1"/>
              <a:t>Zelophehad</a:t>
            </a:r>
            <a:r>
              <a:rPr lang="en-US" sz="2800" dirty="0"/>
              <a:t> raise?</a:t>
            </a:r>
          </a:p>
          <a:p>
            <a:r>
              <a:rPr lang="en-US" sz="2800" dirty="0"/>
              <a:t>What does Moses do?</a:t>
            </a:r>
          </a:p>
          <a:p>
            <a:r>
              <a:rPr lang="en-US" sz="2800" dirty="0"/>
              <a:t>Is that our reflexive response?</a:t>
            </a:r>
          </a:p>
        </p:txBody>
      </p:sp>
    </p:spTree>
    <p:extLst>
      <p:ext uri="{BB962C8B-B14F-4D97-AF65-F5344CB8AC3E}">
        <p14:creationId xmlns:p14="http://schemas.microsoft.com/office/powerpoint/2010/main" val="3002866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Daughters (Numbers 27)</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What concern do the daughters of </a:t>
            </a:r>
            <a:r>
              <a:rPr lang="en-US" sz="2800" dirty="0" err="1"/>
              <a:t>Zelophehad</a:t>
            </a:r>
            <a:r>
              <a:rPr lang="en-US" sz="2800" dirty="0"/>
              <a:t> raise?</a:t>
            </a:r>
          </a:p>
          <a:p>
            <a:r>
              <a:rPr lang="en-US" sz="2800" dirty="0"/>
              <a:t>What does Moses do?</a:t>
            </a:r>
          </a:p>
          <a:p>
            <a:r>
              <a:rPr lang="en-US" sz="2800" dirty="0"/>
              <a:t>Is that our reflexive response?</a:t>
            </a:r>
          </a:p>
          <a:p>
            <a:r>
              <a:rPr lang="en-US" sz="2800" dirty="0"/>
              <a:t>What is God’s answer, and what does that tell us about God?</a:t>
            </a:r>
          </a:p>
        </p:txBody>
      </p:sp>
    </p:spTree>
    <p:extLst>
      <p:ext uri="{BB962C8B-B14F-4D97-AF65-F5344CB8AC3E}">
        <p14:creationId xmlns:p14="http://schemas.microsoft.com/office/powerpoint/2010/main" val="2028459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endParaRPr lang="en-US" sz="2800" dirty="0"/>
          </a:p>
          <a:p>
            <a:endParaRPr lang="en-US" sz="2800" dirty="0"/>
          </a:p>
        </p:txBody>
      </p:sp>
    </p:spTree>
    <p:extLst>
      <p:ext uri="{BB962C8B-B14F-4D97-AF65-F5344CB8AC3E}">
        <p14:creationId xmlns:p14="http://schemas.microsoft.com/office/powerpoint/2010/main" val="3982530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r>
              <a:rPr lang="en-US" sz="2800" dirty="0"/>
              <a:t>What does Moses request (v15-17), and why?</a:t>
            </a:r>
          </a:p>
          <a:p>
            <a:endParaRPr lang="en-US" sz="2800" dirty="0"/>
          </a:p>
          <a:p>
            <a:endParaRPr lang="en-US" sz="2800" dirty="0"/>
          </a:p>
        </p:txBody>
      </p:sp>
    </p:spTree>
    <p:extLst>
      <p:ext uri="{BB962C8B-B14F-4D97-AF65-F5344CB8AC3E}">
        <p14:creationId xmlns:p14="http://schemas.microsoft.com/office/powerpoint/2010/main" val="245612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r>
              <a:rPr lang="en-US" sz="2800" dirty="0"/>
              <a:t>What does Moses request (v15-17), and why?</a:t>
            </a:r>
          </a:p>
          <a:p>
            <a:r>
              <a:rPr lang="en-US" sz="2800" dirty="0"/>
              <a:t>What does that tell us about Moses?</a:t>
            </a:r>
          </a:p>
          <a:p>
            <a:endParaRPr lang="en-US" sz="2800" dirty="0"/>
          </a:p>
          <a:p>
            <a:endParaRPr lang="en-US" sz="2800" dirty="0"/>
          </a:p>
        </p:txBody>
      </p:sp>
    </p:spTree>
    <p:extLst>
      <p:ext uri="{BB962C8B-B14F-4D97-AF65-F5344CB8AC3E}">
        <p14:creationId xmlns:p14="http://schemas.microsoft.com/office/powerpoint/2010/main" val="3908922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r>
              <a:rPr lang="en-US" sz="2800" dirty="0"/>
              <a:t>What does Moses request (v15-17), and why?</a:t>
            </a:r>
          </a:p>
          <a:p>
            <a:r>
              <a:rPr lang="en-US" sz="2800" dirty="0"/>
              <a:t>What does that tell us about Moses?</a:t>
            </a:r>
          </a:p>
          <a:p>
            <a:r>
              <a:rPr lang="en-US" sz="2800" dirty="0"/>
              <a:t>What does God tell Moses to do, and how does he respond (v18-23)?</a:t>
            </a:r>
          </a:p>
          <a:p>
            <a:endParaRPr lang="en-US" sz="2800" dirty="0"/>
          </a:p>
          <a:p>
            <a:endParaRPr lang="en-US" sz="2800" dirty="0"/>
          </a:p>
        </p:txBody>
      </p:sp>
    </p:spTree>
    <p:extLst>
      <p:ext uri="{BB962C8B-B14F-4D97-AF65-F5344CB8AC3E}">
        <p14:creationId xmlns:p14="http://schemas.microsoft.com/office/powerpoint/2010/main" val="1108793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r>
              <a:rPr lang="en-US" sz="2800" dirty="0"/>
              <a:t>What does Moses request (v15-17), and why?</a:t>
            </a:r>
          </a:p>
          <a:p>
            <a:r>
              <a:rPr lang="en-US" sz="2800" dirty="0"/>
              <a:t>What does that tell us about Moses?</a:t>
            </a:r>
          </a:p>
          <a:p>
            <a:r>
              <a:rPr lang="en-US" sz="2800" dirty="0"/>
              <a:t>What does God tell Moses to do, and how does he respond (v18-23)?</a:t>
            </a:r>
          </a:p>
          <a:p>
            <a:r>
              <a:rPr lang="en-US" sz="2800" dirty="0"/>
              <a:t>What lessons can we learn from this story?</a:t>
            </a:r>
          </a:p>
          <a:p>
            <a:endParaRPr lang="en-US" sz="2800" dirty="0"/>
          </a:p>
          <a:p>
            <a:endParaRPr lang="en-US" sz="2800" dirty="0"/>
          </a:p>
        </p:txBody>
      </p:sp>
    </p:spTree>
    <p:extLst>
      <p:ext uri="{BB962C8B-B14F-4D97-AF65-F5344CB8AC3E}">
        <p14:creationId xmlns:p14="http://schemas.microsoft.com/office/powerpoint/2010/main" val="285542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Moses and Joshua (Numbers 27)</a:t>
            </a:r>
          </a:p>
        </p:txBody>
      </p:sp>
      <p:sp>
        <p:nvSpPr>
          <p:cNvPr id="3" name="Content Placeholder 2"/>
          <p:cNvSpPr>
            <a:spLocks noGrp="1"/>
          </p:cNvSpPr>
          <p:nvPr>
            <p:ph idx="1"/>
          </p:nvPr>
        </p:nvSpPr>
        <p:spPr>
          <a:xfrm>
            <a:off x="1103312" y="2052918"/>
            <a:ext cx="10062671" cy="4347882"/>
          </a:xfrm>
        </p:spPr>
        <p:txBody>
          <a:bodyPr>
            <a:normAutofit/>
          </a:bodyPr>
          <a:lstStyle/>
          <a:p>
            <a:r>
              <a:rPr lang="en-US" sz="2800" dirty="0"/>
              <a:t>How do we see the lingering effects of sin again (v12-14)?</a:t>
            </a:r>
          </a:p>
          <a:p>
            <a:r>
              <a:rPr lang="en-US" sz="2800" dirty="0"/>
              <a:t>What does Moses request (v15-17), and why?</a:t>
            </a:r>
          </a:p>
          <a:p>
            <a:r>
              <a:rPr lang="en-US" sz="2800" dirty="0"/>
              <a:t>What does that tell us about Moses?</a:t>
            </a:r>
          </a:p>
          <a:p>
            <a:r>
              <a:rPr lang="en-US" sz="2800" dirty="0"/>
              <a:t>What does God tell Moses to do, and how does he respond (v18-23)?</a:t>
            </a:r>
          </a:p>
          <a:p>
            <a:r>
              <a:rPr lang="en-US" sz="2800" dirty="0"/>
              <a:t>What lessons can we learn from this story?</a:t>
            </a:r>
          </a:p>
          <a:p>
            <a:r>
              <a:rPr lang="en-US" sz="2800" dirty="0"/>
              <a:t>How is Jesus a better shepherd?</a:t>
            </a:r>
          </a:p>
          <a:p>
            <a:endParaRPr lang="en-US" sz="2800" dirty="0"/>
          </a:p>
          <a:p>
            <a:endParaRPr lang="en-US" sz="2800" dirty="0"/>
          </a:p>
        </p:txBody>
      </p:sp>
    </p:spTree>
    <p:extLst>
      <p:ext uri="{BB962C8B-B14F-4D97-AF65-F5344CB8AC3E}">
        <p14:creationId xmlns:p14="http://schemas.microsoft.com/office/powerpoint/2010/main" val="355148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Lots of Sacrifices (Numbers 28-29)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Consider how many animals, and how much grain would be required for the daily, weekly, monthly, and annual sacrifices.  </a:t>
            </a:r>
          </a:p>
          <a:p>
            <a:endParaRPr lang="en-US" sz="2800" dirty="0"/>
          </a:p>
          <a:p>
            <a:pPr marL="0" indent="0">
              <a:buNone/>
            </a:pPr>
            <a:endParaRPr lang="en-US" sz="2800" dirty="0"/>
          </a:p>
        </p:txBody>
      </p:sp>
    </p:spTree>
    <p:extLst>
      <p:ext uri="{BB962C8B-B14F-4D97-AF65-F5344CB8AC3E}">
        <p14:creationId xmlns:p14="http://schemas.microsoft.com/office/powerpoint/2010/main" val="2196022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Lots of Sacrifices (Numbers 28-29)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Consider how many animals, and how much grain would be required for the daily, weekly, monthly, and annual sacrifices.  </a:t>
            </a:r>
          </a:p>
          <a:p>
            <a:r>
              <a:rPr lang="en-US" sz="2800" dirty="0"/>
              <a:t>How is Jesus a new beginning with a better sacrifice?</a:t>
            </a:r>
          </a:p>
          <a:p>
            <a:pPr marL="0" indent="0">
              <a:buNone/>
            </a:pPr>
            <a:endParaRPr lang="en-US" sz="2800" dirty="0"/>
          </a:p>
        </p:txBody>
      </p:sp>
    </p:spTree>
    <p:extLst>
      <p:ext uri="{BB962C8B-B14F-4D97-AF65-F5344CB8AC3E}">
        <p14:creationId xmlns:p14="http://schemas.microsoft.com/office/powerpoint/2010/main" val="1603486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Festivals (Numbers 28-29)</a:t>
            </a:r>
          </a:p>
        </p:txBody>
      </p:sp>
      <p:sp>
        <p:nvSpPr>
          <p:cNvPr id="3" name="Content Placeholder 2"/>
          <p:cNvSpPr>
            <a:spLocks noGrp="1"/>
          </p:cNvSpPr>
          <p:nvPr>
            <p:ph idx="1"/>
          </p:nvPr>
        </p:nvSpPr>
        <p:spPr>
          <a:xfrm>
            <a:off x="1103312" y="2052918"/>
            <a:ext cx="9998277" cy="4195481"/>
          </a:xfrm>
        </p:spPr>
        <p:txBody>
          <a:bodyPr>
            <a:normAutofit/>
          </a:bodyPr>
          <a:lstStyle/>
          <a:p>
            <a:r>
              <a:rPr lang="en-US" sz="2800" dirty="0"/>
              <a:t>God determines how they are to use their time, keeping regular Sabbaths and festivals.</a:t>
            </a:r>
          </a:p>
        </p:txBody>
      </p:sp>
    </p:spTree>
    <p:extLst>
      <p:ext uri="{BB962C8B-B14F-4D97-AF65-F5344CB8AC3E}">
        <p14:creationId xmlns:p14="http://schemas.microsoft.com/office/powerpoint/2010/main" val="3394584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Festivals (Numbers 28-29)</a:t>
            </a:r>
          </a:p>
        </p:txBody>
      </p:sp>
      <p:sp>
        <p:nvSpPr>
          <p:cNvPr id="3" name="Content Placeholder 2"/>
          <p:cNvSpPr>
            <a:spLocks noGrp="1"/>
          </p:cNvSpPr>
          <p:nvPr>
            <p:ph idx="1"/>
          </p:nvPr>
        </p:nvSpPr>
        <p:spPr>
          <a:xfrm>
            <a:off x="1103312" y="2052918"/>
            <a:ext cx="9998277" cy="4195481"/>
          </a:xfrm>
        </p:spPr>
        <p:txBody>
          <a:bodyPr>
            <a:normAutofit/>
          </a:bodyPr>
          <a:lstStyle/>
          <a:p>
            <a:r>
              <a:rPr lang="en-US" sz="2800" dirty="0"/>
              <a:t>God determines how they are to use their time, keeping regular Sabbaths and festivals.</a:t>
            </a:r>
          </a:p>
          <a:p>
            <a:r>
              <a:rPr lang="en-US" sz="2800" dirty="0"/>
              <a:t>What would it look like for us to apply this principle to our own lives – how does God expect us to use our time as people with a new beginning?*</a:t>
            </a:r>
          </a:p>
        </p:txBody>
      </p:sp>
    </p:spTree>
    <p:extLst>
      <p:ext uri="{BB962C8B-B14F-4D97-AF65-F5344CB8AC3E}">
        <p14:creationId xmlns:p14="http://schemas.microsoft.com/office/powerpoint/2010/main" val="2926032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Festivals (Numbers 28-29)</a:t>
            </a:r>
          </a:p>
        </p:txBody>
      </p:sp>
      <p:sp>
        <p:nvSpPr>
          <p:cNvPr id="3" name="Content Placeholder 2"/>
          <p:cNvSpPr>
            <a:spLocks noGrp="1"/>
          </p:cNvSpPr>
          <p:nvPr>
            <p:ph idx="1"/>
          </p:nvPr>
        </p:nvSpPr>
        <p:spPr>
          <a:xfrm>
            <a:off x="1103312" y="2052918"/>
            <a:ext cx="9998277" cy="4195481"/>
          </a:xfrm>
        </p:spPr>
        <p:txBody>
          <a:bodyPr>
            <a:normAutofit/>
          </a:bodyPr>
          <a:lstStyle/>
          <a:p>
            <a:r>
              <a:rPr lang="en-US" sz="2800" dirty="0"/>
              <a:t>God determines how they are to use their time, keeping regular Sabbaths and festivals.</a:t>
            </a:r>
          </a:p>
          <a:p>
            <a:r>
              <a:rPr lang="en-US" sz="2800" dirty="0"/>
              <a:t>What would it look like for us to apply this principle to our own lives – how does God expect us to use our time as people with a new beginning?*</a:t>
            </a:r>
          </a:p>
          <a:p>
            <a:r>
              <a:rPr lang="en-US" sz="2800" dirty="0"/>
              <a:t>Read Ephesians 5:15-16.  What does making the best use of our time look like according to the context of chapters 5-6?*</a:t>
            </a:r>
          </a:p>
        </p:txBody>
      </p:sp>
    </p:spTree>
    <p:extLst>
      <p:ext uri="{BB962C8B-B14F-4D97-AF65-F5344CB8AC3E}">
        <p14:creationId xmlns:p14="http://schemas.microsoft.com/office/powerpoint/2010/main" val="233282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Vows (Numbers 30)</a:t>
            </a:r>
          </a:p>
        </p:txBody>
      </p:sp>
      <p:sp>
        <p:nvSpPr>
          <p:cNvPr id="3" name="Content Placeholder 2"/>
          <p:cNvSpPr>
            <a:spLocks noGrp="1"/>
          </p:cNvSpPr>
          <p:nvPr>
            <p:ph idx="1"/>
          </p:nvPr>
        </p:nvSpPr>
        <p:spPr>
          <a:xfrm>
            <a:off x="890809" y="2052918"/>
            <a:ext cx="10571388" cy="4515307"/>
          </a:xfrm>
        </p:spPr>
        <p:txBody>
          <a:bodyPr>
            <a:normAutofit/>
          </a:bodyPr>
          <a:lstStyle/>
          <a:p>
            <a:r>
              <a:rPr lang="en-US" sz="2800" dirty="0"/>
              <a:t>God promised Abraham that his descendants would receive the land of Canaan.  Now in Numbers, his descendants are preparing to enter the land.  God is faithful to keep his promises.  In that context, what does God expect his people to do (v1-2)?</a:t>
            </a:r>
          </a:p>
        </p:txBody>
      </p:sp>
    </p:spTree>
    <p:extLst>
      <p:ext uri="{BB962C8B-B14F-4D97-AF65-F5344CB8AC3E}">
        <p14:creationId xmlns:p14="http://schemas.microsoft.com/office/powerpoint/2010/main" val="3308740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Vows (Numbers 30)</a:t>
            </a:r>
          </a:p>
        </p:txBody>
      </p:sp>
      <p:sp>
        <p:nvSpPr>
          <p:cNvPr id="3" name="Content Placeholder 2"/>
          <p:cNvSpPr>
            <a:spLocks noGrp="1"/>
          </p:cNvSpPr>
          <p:nvPr>
            <p:ph idx="1"/>
          </p:nvPr>
        </p:nvSpPr>
        <p:spPr>
          <a:xfrm>
            <a:off x="890809" y="2052918"/>
            <a:ext cx="10571388" cy="4515307"/>
          </a:xfrm>
        </p:spPr>
        <p:txBody>
          <a:bodyPr>
            <a:normAutofit/>
          </a:bodyPr>
          <a:lstStyle/>
          <a:p>
            <a:r>
              <a:rPr lang="en-US" sz="2800" dirty="0"/>
              <a:t>God promised Abraham that his descendants would receive the land of Canaan.  Now in Numbers, his descendants are preparing to enter the land.  God is faithful to keep his promises.  In that context, what does God expect his people to do (v1-2)?</a:t>
            </a:r>
          </a:p>
          <a:p>
            <a:r>
              <a:rPr lang="en-US" sz="2800" dirty="0"/>
              <a:t>Practically, how should this affect our words and actions?</a:t>
            </a:r>
          </a:p>
        </p:txBody>
      </p:sp>
    </p:spTree>
    <p:extLst>
      <p:ext uri="{BB962C8B-B14F-4D97-AF65-F5344CB8AC3E}">
        <p14:creationId xmlns:p14="http://schemas.microsoft.com/office/powerpoint/2010/main" val="2135021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Vows (Numbers 30)</a:t>
            </a:r>
          </a:p>
        </p:txBody>
      </p:sp>
      <p:sp>
        <p:nvSpPr>
          <p:cNvPr id="3" name="Content Placeholder 2"/>
          <p:cNvSpPr>
            <a:spLocks noGrp="1"/>
          </p:cNvSpPr>
          <p:nvPr>
            <p:ph idx="1"/>
          </p:nvPr>
        </p:nvSpPr>
        <p:spPr>
          <a:xfrm>
            <a:off x="890809" y="2052918"/>
            <a:ext cx="10571388" cy="4515307"/>
          </a:xfrm>
        </p:spPr>
        <p:txBody>
          <a:bodyPr>
            <a:normAutofit/>
          </a:bodyPr>
          <a:lstStyle/>
          <a:p>
            <a:r>
              <a:rPr lang="en-US" sz="2800" dirty="0"/>
              <a:t>God promised Abraham that his descendants would receive the land of Canaan.  Now in Numbers, his descendants are preparing to enter the land.  God is faithful to keep his promises.  In that context, what does God expect his people to do (v1-2)?</a:t>
            </a:r>
          </a:p>
          <a:p>
            <a:r>
              <a:rPr lang="en-US" sz="2800" dirty="0"/>
              <a:t>Practically, how should this affect our words and actions?</a:t>
            </a:r>
          </a:p>
          <a:p>
            <a:r>
              <a:rPr lang="en-US" sz="2800" dirty="0"/>
              <a:t>When might someone be excused from keeping their vow (v3-16)?</a:t>
            </a:r>
          </a:p>
        </p:txBody>
      </p:sp>
    </p:spTree>
    <p:extLst>
      <p:ext uri="{BB962C8B-B14F-4D97-AF65-F5344CB8AC3E}">
        <p14:creationId xmlns:p14="http://schemas.microsoft.com/office/powerpoint/2010/main" val="2432949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Vows (Numbers 30)</a:t>
            </a:r>
          </a:p>
        </p:txBody>
      </p:sp>
      <p:sp>
        <p:nvSpPr>
          <p:cNvPr id="3" name="Content Placeholder 2"/>
          <p:cNvSpPr>
            <a:spLocks noGrp="1"/>
          </p:cNvSpPr>
          <p:nvPr>
            <p:ph idx="1"/>
          </p:nvPr>
        </p:nvSpPr>
        <p:spPr>
          <a:xfrm>
            <a:off x="890809" y="2052918"/>
            <a:ext cx="10571388" cy="4515307"/>
          </a:xfrm>
        </p:spPr>
        <p:txBody>
          <a:bodyPr>
            <a:normAutofit/>
          </a:bodyPr>
          <a:lstStyle/>
          <a:p>
            <a:r>
              <a:rPr lang="en-US" sz="2800" dirty="0"/>
              <a:t>God promised Abraham that his descendants would receive the land of Canaan.  Now in Numbers, his descendants are preparing to enter the land.  God is faithful to keep his promises.  In that context, what does God expect his people to do (v1-2)?</a:t>
            </a:r>
          </a:p>
          <a:p>
            <a:r>
              <a:rPr lang="en-US" sz="2800" dirty="0"/>
              <a:t>Practically, how should this affect our words and actions?</a:t>
            </a:r>
          </a:p>
          <a:p>
            <a:r>
              <a:rPr lang="en-US" sz="2800" dirty="0"/>
              <a:t>When might someone be excused from keeping their vow (v3-16)?</a:t>
            </a:r>
          </a:p>
          <a:p>
            <a:r>
              <a:rPr lang="en-US" sz="2800" dirty="0"/>
              <a:t>Do you think this principle applies today?  Explain.</a:t>
            </a:r>
          </a:p>
        </p:txBody>
      </p:sp>
    </p:spTree>
    <p:extLst>
      <p:ext uri="{BB962C8B-B14F-4D97-AF65-F5344CB8AC3E}">
        <p14:creationId xmlns:p14="http://schemas.microsoft.com/office/powerpoint/2010/main" val="3714863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103312" y="2052918"/>
            <a:ext cx="10255854" cy="4463792"/>
          </a:xfrm>
        </p:spPr>
        <p:txBody>
          <a:bodyPr>
            <a:normAutofit/>
          </a:bodyPr>
          <a:lstStyle/>
          <a:p>
            <a:r>
              <a:rPr lang="en-US" sz="2800" dirty="0"/>
              <a:t>Our chapters reveal a new beginning. Despite their sin which had lasting consequences, God is faithful to His promises.  The same is true for us today….</a:t>
            </a:r>
          </a:p>
        </p:txBody>
      </p:sp>
    </p:spTree>
    <p:extLst>
      <p:ext uri="{BB962C8B-B14F-4D97-AF65-F5344CB8AC3E}">
        <p14:creationId xmlns:p14="http://schemas.microsoft.com/office/powerpoint/2010/main" val="1795427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103312" y="2052918"/>
            <a:ext cx="10255854" cy="4463792"/>
          </a:xfrm>
        </p:spPr>
        <p:txBody>
          <a:bodyPr>
            <a:normAutofit/>
          </a:bodyPr>
          <a:lstStyle/>
          <a:p>
            <a:r>
              <a:rPr lang="en-US" sz="2800" dirty="0"/>
              <a:t>Our chapters reveal a new beginning. Despite their sin which had lasting consequences, God is faithful to His promises.  The same is true for us today….</a:t>
            </a:r>
          </a:p>
          <a:p>
            <a:r>
              <a:rPr lang="en-US" sz="2800" dirty="0"/>
              <a:t>Even though Moses failed, he still sought God’s will and sought to obey it.  He sought the welfare of the people rather than just his own – a good example for us.</a:t>
            </a:r>
          </a:p>
        </p:txBody>
      </p:sp>
    </p:spTree>
    <p:extLst>
      <p:ext uri="{BB962C8B-B14F-4D97-AF65-F5344CB8AC3E}">
        <p14:creationId xmlns:p14="http://schemas.microsoft.com/office/powerpoint/2010/main" val="1624711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103312" y="2052918"/>
            <a:ext cx="10255854" cy="4463792"/>
          </a:xfrm>
        </p:spPr>
        <p:txBody>
          <a:bodyPr>
            <a:normAutofit/>
          </a:bodyPr>
          <a:lstStyle/>
          <a:p>
            <a:r>
              <a:rPr lang="en-US" sz="2800" dirty="0"/>
              <a:t>Our chapters reveal a new beginning. Despite their sin which had lasting consequences, God is faithful to His promises.  The same is true for us today….</a:t>
            </a:r>
          </a:p>
          <a:p>
            <a:r>
              <a:rPr lang="en-US" sz="2800" dirty="0"/>
              <a:t>Even though Moses failed, he still sought God’s will and sought to obey it.  He sought the welfare of the people rather than just his own – a good example for us.</a:t>
            </a:r>
          </a:p>
          <a:p>
            <a:r>
              <a:rPr lang="en-US" sz="2800" dirty="0"/>
              <a:t>As those who have received a new beginning, we should use our time and tongues to please the Lord.</a:t>
            </a:r>
          </a:p>
        </p:txBody>
      </p:sp>
    </p:spTree>
    <p:extLst>
      <p:ext uri="{BB962C8B-B14F-4D97-AF65-F5344CB8AC3E}">
        <p14:creationId xmlns:p14="http://schemas.microsoft.com/office/powerpoint/2010/main" val="455751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103312" y="2052918"/>
            <a:ext cx="10255854" cy="4463792"/>
          </a:xfrm>
        </p:spPr>
        <p:txBody>
          <a:bodyPr>
            <a:normAutofit lnSpcReduction="10000"/>
          </a:bodyPr>
          <a:lstStyle/>
          <a:p>
            <a:r>
              <a:rPr lang="en-US" sz="2800" dirty="0"/>
              <a:t>Our chapters reveal a new beginning. Despite their sin which had lasting consequences, God is faithful to His promises.  The same is true for us today….</a:t>
            </a:r>
          </a:p>
          <a:p>
            <a:r>
              <a:rPr lang="en-US" sz="2800" dirty="0"/>
              <a:t>Even though Moses failed, he still sought God’s will and sought to obey it.  He sought the welfare of the people rather than just his own – a good example for us.</a:t>
            </a:r>
          </a:p>
          <a:p>
            <a:r>
              <a:rPr lang="en-US" sz="2800" dirty="0"/>
              <a:t>As those who have received a new beginning, we should use our time and tongues to please the Lord.</a:t>
            </a:r>
          </a:p>
          <a:p>
            <a:r>
              <a:rPr lang="en-US" sz="2800" dirty="0"/>
              <a:t>Jesus is our new beginning - a better shepherd and a better sacrifice.</a:t>
            </a:r>
          </a:p>
        </p:txBody>
      </p:sp>
    </p:spTree>
    <p:extLst>
      <p:ext uri="{BB962C8B-B14F-4D97-AF65-F5344CB8AC3E}">
        <p14:creationId xmlns:p14="http://schemas.microsoft.com/office/powerpoint/2010/main" val="329835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132B5A-77A2-05A2-F420-16D849E79AC9}"/>
              </a:ext>
            </a:extLst>
          </p:cNvPr>
          <p:cNvSpPr txBox="1"/>
          <p:nvPr/>
        </p:nvSpPr>
        <p:spPr>
          <a:xfrm>
            <a:off x="2575249" y="3191069"/>
            <a:ext cx="7716417" cy="646331"/>
          </a:xfrm>
          <a:prstGeom prst="rect">
            <a:avLst/>
          </a:prstGeom>
          <a:noFill/>
        </p:spPr>
        <p:txBody>
          <a:bodyPr wrap="square" rtlCol="0">
            <a:spAutoFit/>
          </a:bodyPr>
          <a:lstStyle/>
          <a:p>
            <a:r>
              <a:rPr lang="en-US" dirty="0"/>
              <a:t>© 2026 Brian J. Mikul. All rights reserved.  Used by permission.</a:t>
            </a:r>
          </a:p>
          <a:p>
            <a:r>
              <a:rPr lang="en-US" dirty="0"/>
              <a:t>Please visit brianjmikul.com for more studies.</a:t>
            </a:r>
          </a:p>
        </p:txBody>
      </p:sp>
    </p:spTree>
    <p:extLst>
      <p:ext uri="{BB962C8B-B14F-4D97-AF65-F5344CB8AC3E}">
        <p14:creationId xmlns:p14="http://schemas.microsoft.com/office/powerpoint/2010/main" val="33608191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74</TotalTime>
  <Words>1426</Words>
  <Application>Microsoft Office PowerPoint</Application>
  <PresentationFormat>Widescreen</PresentationFormat>
  <Paragraphs>105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Century Gothic</vt:lpstr>
      <vt:lpstr>Wingdings 3</vt:lpstr>
      <vt:lpstr>Ion</vt:lpstr>
      <vt:lpstr>A New Beginning</vt:lpstr>
      <vt:lpstr>Opening</vt:lpstr>
      <vt:lpstr>Opening</vt:lpstr>
      <vt:lpstr>Opening</vt:lpstr>
      <vt:lpstr>The Census (Numbers 26)</vt:lpstr>
      <vt:lpstr>The Census (Numbers 26)</vt:lpstr>
      <vt:lpstr>The Census (Numbers 26)</vt:lpstr>
      <vt:lpstr>Daughters (Numbers 27)</vt:lpstr>
      <vt:lpstr>Daughters (Numbers 27)</vt:lpstr>
      <vt:lpstr>Daughters (Numbers 27)</vt:lpstr>
      <vt:lpstr>Daughters (Numbers 27)</vt:lpstr>
      <vt:lpstr>Moses and Joshua (Numbers 27)</vt:lpstr>
      <vt:lpstr>Moses and Joshua (Numbers 27)</vt:lpstr>
      <vt:lpstr>Moses and Joshua (Numbers 27)</vt:lpstr>
      <vt:lpstr>Moses and Joshua (Numbers 27)</vt:lpstr>
      <vt:lpstr>Moses and Joshua (Numbers 27)</vt:lpstr>
      <vt:lpstr>Moses and Joshua (Numbers 27)</vt:lpstr>
      <vt:lpstr>Lots of Sacrifices (Numbers 28-29)</vt:lpstr>
      <vt:lpstr>Lots of Sacrifices (Numbers 28-29)</vt:lpstr>
      <vt:lpstr>Festivals (Numbers 28-29)</vt:lpstr>
      <vt:lpstr>Festivals (Numbers 28-29)</vt:lpstr>
      <vt:lpstr>Festivals (Numbers 28-29)</vt:lpstr>
      <vt:lpstr>Vows (Numbers 30)</vt:lpstr>
      <vt:lpstr>Vows (Numbers 30)</vt:lpstr>
      <vt:lpstr>Vows (Numbers 30)</vt:lpstr>
      <vt:lpstr>Vows (Numbers 30)</vt:lpstr>
      <vt:lpstr>Closing</vt:lpstr>
      <vt:lpstr>Closing</vt:lpstr>
      <vt:lpstr>Closing</vt:lpstr>
      <vt:lpstr>Closing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Beginning</dc:title>
  <dc:creator>Brian Mikul</dc:creator>
  <cp:lastModifiedBy>Brian Mikul</cp:lastModifiedBy>
  <cp:revision>9</cp:revision>
  <dcterms:created xsi:type="dcterms:W3CDTF">2022-05-31T12:12:52Z</dcterms:created>
  <dcterms:modified xsi:type="dcterms:W3CDTF">2026-01-17T22:03:55Z</dcterms:modified>
</cp:coreProperties>
</file>