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9" r:id="rId4"/>
    <p:sldId id="270" r:id="rId5"/>
    <p:sldId id="271" r:id="rId6"/>
    <p:sldId id="258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1" r:id="rId15"/>
    <p:sldId id="279" r:id="rId16"/>
    <p:sldId id="280" r:id="rId17"/>
    <p:sldId id="262" r:id="rId18"/>
    <p:sldId id="264" r:id="rId19"/>
    <p:sldId id="281" r:id="rId20"/>
    <p:sldId id="282" r:id="rId21"/>
    <p:sldId id="283" r:id="rId22"/>
    <p:sldId id="265" r:id="rId23"/>
    <p:sldId id="284" r:id="rId24"/>
    <p:sldId id="285" r:id="rId25"/>
    <p:sldId id="286" r:id="rId26"/>
    <p:sldId id="266" r:id="rId27"/>
    <p:sldId id="267" r:id="rId28"/>
    <p:sldId id="287" r:id="rId29"/>
    <p:sldId id="288" r:id="rId30"/>
    <p:sldId id="289" r:id="rId31"/>
    <p:sldId id="268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A2BA4D-DF1E-4836-B3D4-3C90DD2219E3}" v="1" dt="2026-01-17T22:05:07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delSld modSld">
      <pc:chgData name="Brian Mikul" userId="378ea6b818ca0114" providerId="LiveId" clId="{F374762F-E36D-4E4E-B9E4-01D4E4BEDB77}" dt="2026-01-17T22:05:07.574" v="3"/>
      <pc:docMkLst>
        <pc:docMk/>
      </pc:docMkLst>
      <pc:sldChg chg="del">
        <pc:chgData name="Brian Mikul" userId="378ea6b818ca0114" providerId="LiveId" clId="{F374762F-E36D-4E4E-B9E4-01D4E4BEDB77}" dt="2026-01-17T22:04:59.701" v="2" actId="2696"/>
        <pc:sldMkLst>
          <pc:docMk/>
          <pc:sldMk cId="2481125233" sldId="259"/>
        </pc:sldMkLst>
      </pc:sldChg>
      <pc:sldChg chg="del">
        <pc:chgData name="Brian Mikul" userId="378ea6b818ca0114" providerId="LiveId" clId="{F374762F-E36D-4E4E-B9E4-01D4E4BEDB77}" dt="2026-01-17T22:04:56.952" v="1" actId="2696"/>
        <pc:sldMkLst>
          <pc:docMk/>
          <pc:sldMk cId="4293553381" sldId="260"/>
        </pc:sldMkLst>
      </pc:sldChg>
      <pc:sldChg chg="del">
        <pc:chgData name="Brian Mikul" userId="378ea6b818ca0114" providerId="LiveId" clId="{F374762F-E36D-4E4E-B9E4-01D4E4BEDB77}" dt="2026-01-17T22:04:51.987" v="0" actId="2696"/>
        <pc:sldMkLst>
          <pc:docMk/>
          <pc:sldMk cId="1555295710" sldId="263"/>
        </pc:sldMkLst>
      </pc:sldChg>
      <pc:sldChg chg="add">
        <pc:chgData name="Brian Mikul" userId="378ea6b818ca0114" providerId="LiveId" clId="{F374762F-E36D-4E4E-B9E4-01D4E4BEDB77}" dt="2026-01-17T22:05:07.574" v="3"/>
        <pc:sldMkLst>
          <pc:docMk/>
          <pc:sldMk cId="3360819130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Numbers 31-36</a:t>
            </a:r>
          </a:p>
        </p:txBody>
      </p:sp>
    </p:spTree>
    <p:extLst>
      <p:ext uri="{BB962C8B-B14F-4D97-AF65-F5344CB8AC3E}">
        <p14:creationId xmlns:p14="http://schemas.microsoft.com/office/powerpoint/2010/main" val="268075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Entering the Land </a:t>
            </a:r>
            <a:br>
              <a:rPr lang="en-US" dirty="0"/>
            </a:br>
            <a:r>
              <a:rPr lang="en-US" dirty="0"/>
              <a:t>(Numbers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v1-3.  What did God command?</a:t>
            </a:r>
          </a:p>
        </p:txBody>
      </p:sp>
    </p:spTree>
    <p:extLst>
      <p:ext uri="{BB962C8B-B14F-4D97-AF65-F5344CB8AC3E}">
        <p14:creationId xmlns:p14="http://schemas.microsoft.com/office/powerpoint/2010/main" val="3018091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Entering the Land </a:t>
            </a:r>
            <a:br>
              <a:rPr lang="en-US" dirty="0"/>
            </a:br>
            <a:r>
              <a:rPr lang="en-US" dirty="0"/>
              <a:t>(Numbers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v1-3.  What did God command?</a:t>
            </a:r>
          </a:p>
          <a:p>
            <a:r>
              <a:rPr lang="en-US" sz="2800" dirty="0"/>
              <a:t>Why?  </a:t>
            </a:r>
          </a:p>
          <a:p>
            <a:pPr lvl="1"/>
            <a:r>
              <a:rPr lang="en-US" sz="2600" dirty="0"/>
              <a:t>22:1-7</a:t>
            </a:r>
          </a:p>
          <a:p>
            <a:pPr lvl="1"/>
            <a:r>
              <a:rPr lang="en-US" sz="2600" dirty="0"/>
              <a:t>25:1-9</a:t>
            </a:r>
          </a:p>
          <a:p>
            <a:pPr lvl="1"/>
            <a:r>
              <a:rPr lang="en-US" sz="2600" dirty="0"/>
              <a:t>31:15-16</a:t>
            </a:r>
          </a:p>
        </p:txBody>
      </p:sp>
    </p:spTree>
    <p:extLst>
      <p:ext uri="{BB962C8B-B14F-4D97-AF65-F5344CB8AC3E}">
        <p14:creationId xmlns:p14="http://schemas.microsoft.com/office/powerpoint/2010/main" val="2900016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Entering the Land </a:t>
            </a:r>
            <a:br>
              <a:rPr lang="en-US" dirty="0"/>
            </a:br>
            <a:r>
              <a:rPr lang="en-US" dirty="0"/>
              <a:t>(Numbers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v1-3.  What did God command?</a:t>
            </a:r>
          </a:p>
          <a:p>
            <a:r>
              <a:rPr lang="en-US" sz="2800" dirty="0"/>
              <a:t>Why?  </a:t>
            </a:r>
          </a:p>
          <a:p>
            <a:pPr lvl="1"/>
            <a:r>
              <a:rPr lang="en-US" sz="2600" dirty="0"/>
              <a:t>22:1-7</a:t>
            </a:r>
          </a:p>
          <a:p>
            <a:pPr lvl="1"/>
            <a:r>
              <a:rPr lang="en-US" sz="2600" dirty="0"/>
              <a:t>25:1-9</a:t>
            </a:r>
          </a:p>
          <a:p>
            <a:pPr lvl="1"/>
            <a:r>
              <a:rPr lang="en-US" sz="2600" dirty="0"/>
              <a:t>31:15-16</a:t>
            </a:r>
          </a:p>
          <a:p>
            <a:r>
              <a:rPr lang="en-US" sz="2800" dirty="0"/>
              <a:t>What does this tell you about God and sin?</a:t>
            </a:r>
          </a:p>
        </p:txBody>
      </p:sp>
    </p:spTree>
    <p:extLst>
      <p:ext uri="{BB962C8B-B14F-4D97-AF65-F5344CB8AC3E}">
        <p14:creationId xmlns:p14="http://schemas.microsoft.com/office/powerpoint/2010/main" val="113568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Entering the Land </a:t>
            </a:r>
            <a:br>
              <a:rPr lang="en-US" dirty="0"/>
            </a:br>
            <a:r>
              <a:rPr lang="en-US" dirty="0"/>
              <a:t>(Numbers 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v1-3.  What did God command?</a:t>
            </a:r>
          </a:p>
          <a:p>
            <a:r>
              <a:rPr lang="en-US" sz="2800" dirty="0"/>
              <a:t>Why?  </a:t>
            </a:r>
          </a:p>
          <a:p>
            <a:pPr lvl="1"/>
            <a:r>
              <a:rPr lang="en-US" sz="2600" dirty="0"/>
              <a:t>22:1-7</a:t>
            </a:r>
          </a:p>
          <a:p>
            <a:pPr lvl="1"/>
            <a:r>
              <a:rPr lang="en-US" sz="2600" dirty="0"/>
              <a:t>25:1-9</a:t>
            </a:r>
          </a:p>
          <a:p>
            <a:pPr lvl="1"/>
            <a:r>
              <a:rPr lang="en-US" sz="2600" dirty="0"/>
              <a:t>31:15-16</a:t>
            </a:r>
          </a:p>
          <a:p>
            <a:r>
              <a:rPr lang="en-US" sz="2800" dirty="0"/>
              <a:t>What does this tell you about God and sin?</a:t>
            </a:r>
          </a:p>
          <a:p>
            <a:r>
              <a:rPr lang="en-US" sz="2800" dirty="0"/>
              <a:t>What blessing did God give Israel for their obedience (v48-49)?</a:t>
            </a:r>
          </a:p>
        </p:txBody>
      </p:sp>
    </p:spTree>
    <p:extLst>
      <p:ext uri="{BB962C8B-B14F-4D97-AF65-F5344CB8AC3E}">
        <p14:creationId xmlns:p14="http://schemas.microsoft.com/office/powerpoint/2010/main" val="172450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Land to the East (Numbers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566823"/>
          </a:xfrm>
        </p:spPr>
        <p:txBody>
          <a:bodyPr>
            <a:normAutofit/>
          </a:bodyPr>
          <a:lstStyle/>
          <a:p>
            <a:r>
              <a:rPr lang="en-US" sz="2800" dirty="0"/>
              <a:t>What do the tribes of Reuben and Gad request?</a:t>
            </a:r>
          </a:p>
        </p:txBody>
      </p:sp>
    </p:spTree>
    <p:extLst>
      <p:ext uri="{BB962C8B-B14F-4D97-AF65-F5344CB8AC3E}">
        <p14:creationId xmlns:p14="http://schemas.microsoft.com/office/powerpoint/2010/main" val="70049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Land to the East (Numbers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566823"/>
          </a:xfrm>
        </p:spPr>
        <p:txBody>
          <a:bodyPr>
            <a:normAutofit/>
          </a:bodyPr>
          <a:lstStyle/>
          <a:p>
            <a:r>
              <a:rPr lang="en-US" sz="2800" dirty="0"/>
              <a:t>What do the tribes of Reuben and Gad request?</a:t>
            </a:r>
          </a:p>
          <a:p>
            <a:r>
              <a:rPr lang="en-US" sz="2800" dirty="0"/>
              <a:t>What is Moses’ concern?</a:t>
            </a:r>
          </a:p>
        </p:txBody>
      </p:sp>
    </p:spTree>
    <p:extLst>
      <p:ext uri="{BB962C8B-B14F-4D97-AF65-F5344CB8AC3E}">
        <p14:creationId xmlns:p14="http://schemas.microsoft.com/office/powerpoint/2010/main" val="1144607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Land to the East (Numbers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566823"/>
          </a:xfrm>
        </p:spPr>
        <p:txBody>
          <a:bodyPr>
            <a:normAutofit/>
          </a:bodyPr>
          <a:lstStyle/>
          <a:p>
            <a:r>
              <a:rPr lang="en-US" sz="2800" dirty="0"/>
              <a:t>What do the tribes of Reuben and Gad request?</a:t>
            </a:r>
          </a:p>
          <a:p>
            <a:r>
              <a:rPr lang="en-US" sz="2800" dirty="0"/>
              <a:t>What is Moses’ concern?</a:t>
            </a:r>
          </a:p>
          <a:p>
            <a:r>
              <a:rPr lang="en-US" sz="2800" dirty="0"/>
              <a:t>What agreement do they come to?</a:t>
            </a:r>
          </a:p>
        </p:txBody>
      </p:sp>
    </p:spTree>
    <p:extLst>
      <p:ext uri="{BB962C8B-B14F-4D97-AF65-F5344CB8AC3E}">
        <p14:creationId xmlns:p14="http://schemas.microsoft.com/office/powerpoint/2010/main" val="306357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Land to the East (Numbers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566823"/>
          </a:xfrm>
        </p:spPr>
        <p:txBody>
          <a:bodyPr>
            <a:normAutofit/>
          </a:bodyPr>
          <a:lstStyle/>
          <a:p>
            <a:r>
              <a:rPr lang="en-US" sz="2800" dirty="0"/>
              <a:t>What do the tribes of Reuben and Gad request?</a:t>
            </a:r>
          </a:p>
          <a:p>
            <a:r>
              <a:rPr lang="en-US" sz="2800" dirty="0"/>
              <a:t>What is Moses’ concern?</a:t>
            </a:r>
          </a:p>
          <a:p>
            <a:r>
              <a:rPr lang="en-US" sz="2800" dirty="0"/>
              <a:t>What agreement do they come to?</a:t>
            </a:r>
          </a:p>
          <a:p>
            <a:r>
              <a:rPr lang="en-US" sz="2800" dirty="0"/>
              <a:t>What contrast do you see in v11-12?</a:t>
            </a:r>
          </a:p>
        </p:txBody>
      </p:sp>
    </p:spTree>
    <p:extLst>
      <p:ext uri="{BB962C8B-B14F-4D97-AF65-F5344CB8AC3E}">
        <p14:creationId xmlns:p14="http://schemas.microsoft.com/office/powerpoint/2010/main" val="2960393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Land to the East (Numbers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566823"/>
          </a:xfrm>
        </p:spPr>
        <p:txBody>
          <a:bodyPr>
            <a:normAutofit/>
          </a:bodyPr>
          <a:lstStyle/>
          <a:p>
            <a:r>
              <a:rPr lang="en-US" sz="2800" dirty="0"/>
              <a:t>What do the tribes of Reuben and Gad request?</a:t>
            </a:r>
          </a:p>
          <a:p>
            <a:r>
              <a:rPr lang="en-US" sz="2800" dirty="0"/>
              <a:t>What is Moses’ concern?</a:t>
            </a:r>
          </a:p>
          <a:p>
            <a:r>
              <a:rPr lang="en-US" sz="2800" dirty="0"/>
              <a:t>What agreement do they come to?</a:t>
            </a:r>
          </a:p>
          <a:p>
            <a:r>
              <a:rPr lang="en-US" sz="2800" dirty="0"/>
              <a:t>What contrast do you see in v11-12?</a:t>
            </a:r>
          </a:p>
          <a:p>
            <a:r>
              <a:rPr lang="en-US" sz="2800" dirty="0"/>
              <a:t>What did that look like for Israel? </a:t>
            </a:r>
          </a:p>
        </p:txBody>
      </p:sp>
    </p:spTree>
    <p:extLst>
      <p:ext uri="{BB962C8B-B14F-4D97-AF65-F5344CB8AC3E}">
        <p14:creationId xmlns:p14="http://schemas.microsoft.com/office/powerpoint/2010/main" val="324253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Land to the East (Numbers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566823"/>
          </a:xfrm>
        </p:spPr>
        <p:txBody>
          <a:bodyPr>
            <a:normAutofit/>
          </a:bodyPr>
          <a:lstStyle/>
          <a:p>
            <a:r>
              <a:rPr lang="en-US" sz="2800" dirty="0"/>
              <a:t>What do the tribes of Reuben and Gad request?</a:t>
            </a:r>
          </a:p>
          <a:p>
            <a:r>
              <a:rPr lang="en-US" sz="2800" dirty="0"/>
              <a:t>What is Moses’ concern?</a:t>
            </a:r>
          </a:p>
          <a:p>
            <a:r>
              <a:rPr lang="en-US" sz="2800" dirty="0"/>
              <a:t>What agreement do they come to?</a:t>
            </a:r>
          </a:p>
          <a:p>
            <a:r>
              <a:rPr lang="en-US" sz="2800" dirty="0"/>
              <a:t>What contrast do you see in v11-12?</a:t>
            </a:r>
          </a:p>
          <a:p>
            <a:r>
              <a:rPr lang="en-US" sz="2800" dirty="0"/>
              <a:t>What did that look like for Israel? </a:t>
            </a:r>
          </a:p>
          <a:p>
            <a:r>
              <a:rPr lang="en-US" sz="2800" dirty="0"/>
              <a:t>What does that look like for us?</a:t>
            </a:r>
          </a:p>
        </p:txBody>
      </p:sp>
    </p:spTree>
    <p:extLst>
      <p:ext uri="{BB962C8B-B14F-4D97-AF65-F5344CB8AC3E}">
        <p14:creationId xmlns:p14="http://schemas.microsoft.com/office/powerpoint/2010/main" val="376273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Land to the East (Numbers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566823"/>
          </a:xfrm>
        </p:spPr>
        <p:txBody>
          <a:bodyPr>
            <a:normAutofit/>
          </a:bodyPr>
          <a:lstStyle/>
          <a:p>
            <a:r>
              <a:rPr lang="en-US" sz="2800" dirty="0"/>
              <a:t>What do the tribes of Reuben and Gad request?</a:t>
            </a:r>
          </a:p>
          <a:p>
            <a:r>
              <a:rPr lang="en-US" sz="2800" dirty="0"/>
              <a:t>What is Moses’ concern?</a:t>
            </a:r>
          </a:p>
          <a:p>
            <a:r>
              <a:rPr lang="en-US" sz="2800" dirty="0"/>
              <a:t>What agreement do they come to?</a:t>
            </a:r>
          </a:p>
          <a:p>
            <a:r>
              <a:rPr lang="en-US" sz="2800" dirty="0"/>
              <a:t>What contrast do you see in v11-12?</a:t>
            </a:r>
          </a:p>
          <a:p>
            <a:r>
              <a:rPr lang="en-US" sz="2800" dirty="0"/>
              <a:t>What did that look like for Israel? </a:t>
            </a:r>
          </a:p>
          <a:p>
            <a:r>
              <a:rPr lang="en-US" sz="2800" dirty="0"/>
              <a:t>What does that look like for us?</a:t>
            </a:r>
          </a:p>
          <a:p>
            <a:r>
              <a:rPr lang="en-US" sz="2800" dirty="0"/>
              <a:t>What does the last phrase of v23 mean?</a:t>
            </a:r>
          </a:p>
        </p:txBody>
      </p:sp>
    </p:spTree>
    <p:extLst>
      <p:ext uri="{BB962C8B-B14F-4D97-AF65-F5344CB8AC3E}">
        <p14:creationId xmlns:p14="http://schemas.microsoft.com/office/powerpoint/2010/main" val="832220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Land to the East (Numbers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566823"/>
          </a:xfrm>
        </p:spPr>
        <p:txBody>
          <a:bodyPr>
            <a:normAutofit/>
          </a:bodyPr>
          <a:lstStyle/>
          <a:p>
            <a:r>
              <a:rPr lang="en-US" sz="2800" dirty="0"/>
              <a:t>What do the tribes of Reuben and Gad request?</a:t>
            </a:r>
          </a:p>
          <a:p>
            <a:r>
              <a:rPr lang="en-US" sz="2800" dirty="0"/>
              <a:t>What is Moses’ concern?</a:t>
            </a:r>
          </a:p>
          <a:p>
            <a:r>
              <a:rPr lang="en-US" sz="2800" dirty="0"/>
              <a:t>What agreement do they come to?</a:t>
            </a:r>
          </a:p>
          <a:p>
            <a:r>
              <a:rPr lang="en-US" sz="2800" dirty="0"/>
              <a:t>What contrast do you see in v11-12?</a:t>
            </a:r>
          </a:p>
          <a:p>
            <a:r>
              <a:rPr lang="en-US" sz="2800" dirty="0"/>
              <a:t>What did that look like for Israel? </a:t>
            </a:r>
          </a:p>
          <a:p>
            <a:r>
              <a:rPr lang="en-US" sz="2800" dirty="0"/>
              <a:t>What does that look like for us?</a:t>
            </a:r>
          </a:p>
          <a:p>
            <a:r>
              <a:rPr lang="en-US" sz="2800" dirty="0"/>
              <a:t>What does the last phrase of v23 mean?</a:t>
            </a:r>
          </a:p>
          <a:p>
            <a:r>
              <a:rPr lang="en-US" sz="2800" dirty="0"/>
              <a:t>How should we respond?</a:t>
            </a:r>
          </a:p>
        </p:txBody>
      </p:sp>
    </p:spTree>
    <p:extLst>
      <p:ext uri="{BB962C8B-B14F-4D97-AF65-F5344CB8AC3E}">
        <p14:creationId xmlns:p14="http://schemas.microsoft.com/office/powerpoint/2010/main" val="252906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the Land (Numbers 33)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v50-56, God tells Israel to drive out the inhabitants of the land and all their pagan influences.  Why would this be important?</a:t>
            </a:r>
          </a:p>
        </p:txBody>
      </p:sp>
    </p:spTree>
    <p:extLst>
      <p:ext uri="{BB962C8B-B14F-4D97-AF65-F5344CB8AC3E}">
        <p14:creationId xmlns:p14="http://schemas.microsoft.com/office/powerpoint/2010/main" val="4039164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the Land (Numbers 33)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v50-56, God tells Israel to drive out the inhabitants of the land and all their pagan influences.  Why would this be important?</a:t>
            </a:r>
          </a:p>
          <a:p>
            <a:r>
              <a:rPr lang="en-US" sz="2800" dirty="0"/>
              <a:t>How does the earlier situation with Midian point to the urgency of this command?</a:t>
            </a:r>
          </a:p>
        </p:txBody>
      </p:sp>
    </p:spTree>
    <p:extLst>
      <p:ext uri="{BB962C8B-B14F-4D97-AF65-F5344CB8AC3E}">
        <p14:creationId xmlns:p14="http://schemas.microsoft.com/office/powerpoint/2010/main" val="766136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the Land (Numbers 33)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v50-56, God tells Israel to drive out the inhabitants of the land and all their pagan influences.  Why would this be important?</a:t>
            </a:r>
          </a:p>
          <a:p>
            <a:r>
              <a:rPr lang="en-US" sz="2800" dirty="0"/>
              <a:t>How does the earlier situation with Midian point to the urgency of this command?</a:t>
            </a:r>
          </a:p>
          <a:p>
            <a:r>
              <a:rPr lang="en-US" sz="2800" dirty="0"/>
              <a:t>We can’t drive pagan influences from our land today, so how can we overcome the pagan influences all around us?</a:t>
            </a:r>
          </a:p>
        </p:txBody>
      </p:sp>
    </p:spTree>
    <p:extLst>
      <p:ext uri="{BB962C8B-B14F-4D97-AF65-F5344CB8AC3E}">
        <p14:creationId xmlns:p14="http://schemas.microsoft.com/office/powerpoint/2010/main" val="760789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Boundaries of the Land </a:t>
            </a:r>
            <a:br>
              <a:rPr lang="en-US" dirty="0"/>
            </a:br>
            <a:r>
              <a:rPr lang="en-US" dirty="0"/>
              <a:t>(Numbers 34)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tells Israel what the boundaries of their land should be, as well as how they will divide up the land.</a:t>
            </a:r>
          </a:p>
        </p:txBody>
      </p:sp>
    </p:spTree>
    <p:extLst>
      <p:ext uri="{BB962C8B-B14F-4D97-AF65-F5344CB8AC3E}">
        <p14:creationId xmlns:p14="http://schemas.microsoft.com/office/powerpoint/2010/main" val="451116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of Refuge in the Land (Numbers 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Scattered throughout the land, there were to be six cities of refuge.  What were they for?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0034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of Refuge in the Land (Numbers 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Scattered throughout the land, there were to be six cities of refuge.  What were they for?</a:t>
            </a:r>
          </a:p>
          <a:p>
            <a:r>
              <a:rPr lang="en-US" sz="2800" dirty="0"/>
              <a:t>How might they point to Jesus (Hebrews 6:18)?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2179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of Refuge in the Land (Numbers 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Scattered throughout the land, there were to be six cities of refuge.  What were they for?</a:t>
            </a:r>
          </a:p>
          <a:p>
            <a:r>
              <a:rPr lang="en-US" sz="2800" dirty="0"/>
              <a:t>How might they point to Jesus (Hebrews 6:18)?</a:t>
            </a:r>
          </a:p>
          <a:p>
            <a:r>
              <a:rPr lang="en-US" sz="2800" dirty="0"/>
              <a:t>What principles were used to determine if someone committed murder or not v(16-24)?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0673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of Refuge in the Land (Numbers 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Scattered throughout the land, there were to be six cities of refuge.  What were they for?</a:t>
            </a:r>
          </a:p>
          <a:p>
            <a:r>
              <a:rPr lang="en-US" sz="2800" dirty="0"/>
              <a:t>How might they point to Jesus (Hebrews 6:18)?</a:t>
            </a:r>
          </a:p>
          <a:p>
            <a:r>
              <a:rPr lang="en-US" sz="2800" dirty="0"/>
              <a:t>What principles were used to determine if someone committed murder or not v(16-24)?</a:t>
            </a:r>
          </a:p>
          <a:p>
            <a:r>
              <a:rPr lang="en-US" sz="2800" dirty="0"/>
              <a:t>How does this relate to teaching in the New Testament (Matthew 5:21-22, I John 3:15)?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6800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of Refuge in the Land (Numbers 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a person killed another by accident, how long was he required to stay in the city of refuge to escape the avenger?</a:t>
            </a:r>
          </a:p>
        </p:txBody>
      </p:sp>
    </p:spTree>
    <p:extLst>
      <p:ext uri="{BB962C8B-B14F-4D97-AF65-F5344CB8AC3E}">
        <p14:creationId xmlns:p14="http://schemas.microsoft.com/office/powerpoint/2010/main" val="3358913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of Refuge in the Land (Numbers 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a person killed another by accident, how long was he required to stay in the city of refuge to escape the avenger?</a:t>
            </a:r>
          </a:p>
          <a:p>
            <a:r>
              <a:rPr lang="en-US" sz="2800" dirty="0"/>
              <a:t>How might this point to Jesus?</a:t>
            </a:r>
          </a:p>
        </p:txBody>
      </p:sp>
    </p:spTree>
    <p:extLst>
      <p:ext uri="{BB962C8B-B14F-4D97-AF65-F5344CB8AC3E}">
        <p14:creationId xmlns:p14="http://schemas.microsoft.com/office/powerpoint/2010/main" val="3161413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of Refuge in the Land (Numbers 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a person killed another by accident, how long was he required to stay in the city of refuge to escape the avenger?</a:t>
            </a:r>
          </a:p>
          <a:p>
            <a:r>
              <a:rPr lang="en-US" sz="2800" dirty="0"/>
              <a:t>How might this point to Jesus?</a:t>
            </a:r>
          </a:p>
          <a:p>
            <a:r>
              <a:rPr lang="en-US" sz="2800" dirty="0"/>
              <a:t>What did murder do to the land?</a:t>
            </a:r>
          </a:p>
        </p:txBody>
      </p:sp>
    </p:spTree>
    <p:extLst>
      <p:ext uri="{BB962C8B-B14F-4D97-AF65-F5344CB8AC3E}">
        <p14:creationId xmlns:p14="http://schemas.microsoft.com/office/powerpoint/2010/main" val="865668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of Refuge in the Land (Numbers 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a person killed another by accident, how long was he required to stay in the city of refuge to escape the avenger?</a:t>
            </a:r>
          </a:p>
          <a:p>
            <a:r>
              <a:rPr lang="en-US" sz="2800" dirty="0"/>
              <a:t>How might this point to Jesus?</a:t>
            </a:r>
          </a:p>
          <a:p>
            <a:r>
              <a:rPr lang="en-US" sz="2800" dirty="0"/>
              <a:t>What did murder do to the land?</a:t>
            </a:r>
          </a:p>
          <a:p>
            <a:r>
              <a:rPr lang="en-US" sz="2800" dirty="0"/>
              <a:t>What does that suggest about our own land?</a:t>
            </a:r>
          </a:p>
        </p:txBody>
      </p:sp>
    </p:spTree>
    <p:extLst>
      <p:ext uri="{BB962C8B-B14F-4D97-AF65-F5344CB8AC3E}">
        <p14:creationId xmlns:p14="http://schemas.microsoft.com/office/powerpoint/2010/main" val="24668169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in the Land </a:t>
            </a:r>
            <a:br>
              <a:rPr lang="en-US" dirty="0"/>
            </a:br>
            <a:r>
              <a:rPr lang="en-US" dirty="0"/>
              <a:t>(Numbers 36)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842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chapter 27, daughters were allowed to inherit the land if there wasn’t a son.  But if the daughter married outside her tribe, then some land would end up switching tribes.  But God is clear that each tribe’s land must stay with that tribe.  So a woman who inherits must marry within her tribe.</a:t>
            </a:r>
          </a:p>
        </p:txBody>
      </p:sp>
    </p:spTree>
    <p:extLst>
      <p:ext uri="{BB962C8B-B14F-4D97-AF65-F5344CB8AC3E}">
        <p14:creationId xmlns:p14="http://schemas.microsoft.com/office/powerpoint/2010/main" val="2507962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502428"/>
          </a:xfrm>
        </p:spPr>
        <p:txBody>
          <a:bodyPr>
            <a:normAutofit/>
          </a:bodyPr>
          <a:lstStyle/>
          <a:p>
            <a:r>
              <a:rPr lang="en-US" sz="2800" dirty="0"/>
              <a:t>God gives numerous instructions regarding the land they are about to enter.  </a:t>
            </a:r>
          </a:p>
        </p:txBody>
      </p:sp>
    </p:spTree>
    <p:extLst>
      <p:ext uri="{BB962C8B-B14F-4D97-AF65-F5344CB8AC3E}">
        <p14:creationId xmlns:p14="http://schemas.microsoft.com/office/powerpoint/2010/main" val="3343695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502428"/>
          </a:xfrm>
        </p:spPr>
        <p:txBody>
          <a:bodyPr>
            <a:normAutofit/>
          </a:bodyPr>
          <a:lstStyle/>
          <a:p>
            <a:r>
              <a:rPr lang="en-US" sz="2800" dirty="0"/>
              <a:t>God gives numerous instructions regarding the land they are about to enter.  </a:t>
            </a:r>
          </a:p>
          <a:p>
            <a:r>
              <a:rPr lang="en-US" sz="2800" dirty="0"/>
              <a:t>They must drive out the inhabitants and their pagan ways, and wholly follow the Lord.</a:t>
            </a:r>
          </a:p>
        </p:txBody>
      </p:sp>
    </p:spTree>
    <p:extLst>
      <p:ext uri="{BB962C8B-B14F-4D97-AF65-F5344CB8AC3E}">
        <p14:creationId xmlns:p14="http://schemas.microsoft.com/office/powerpoint/2010/main" val="3061992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502428"/>
          </a:xfrm>
        </p:spPr>
        <p:txBody>
          <a:bodyPr>
            <a:normAutofit/>
          </a:bodyPr>
          <a:lstStyle/>
          <a:p>
            <a:r>
              <a:rPr lang="en-US" sz="2800" dirty="0"/>
              <a:t>God gives numerous instructions regarding the land they are about to enter.  </a:t>
            </a:r>
          </a:p>
          <a:p>
            <a:r>
              <a:rPr lang="en-US" sz="2800" dirty="0"/>
              <a:t>They must drive out the inhabitants and their pagan ways, and wholly follow the Lord.</a:t>
            </a:r>
          </a:p>
          <a:p>
            <a:r>
              <a:rPr lang="en-US" sz="2800" dirty="0"/>
              <a:t>They must divide up the land between the tribes, and land cannot switch between tribes.</a:t>
            </a:r>
          </a:p>
        </p:txBody>
      </p:sp>
    </p:spTree>
    <p:extLst>
      <p:ext uri="{BB962C8B-B14F-4D97-AF65-F5344CB8AC3E}">
        <p14:creationId xmlns:p14="http://schemas.microsoft.com/office/powerpoint/2010/main" val="2362398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502428"/>
          </a:xfrm>
        </p:spPr>
        <p:txBody>
          <a:bodyPr>
            <a:normAutofit/>
          </a:bodyPr>
          <a:lstStyle/>
          <a:p>
            <a:r>
              <a:rPr lang="en-US" sz="2800" dirty="0"/>
              <a:t>God gives numerous instructions regarding the land they are about to enter.  </a:t>
            </a:r>
          </a:p>
          <a:p>
            <a:r>
              <a:rPr lang="en-US" sz="2800" dirty="0"/>
              <a:t>They must drive out the inhabitants and their pagan ways, and wholly follow the Lord.</a:t>
            </a:r>
          </a:p>
          <a:p>
            <a:r>
              <a:rPr lang="en-US" sz="2800" dirty="0"/>
              <a:t>They must divide up the land between the tribes, and land cannot switch between tribes.</a:t>
            </a:r>
          </a:p>
          <a:p>
            <a:r>
              <a:rPr lang="en-US" sz="2800" dirty="0"/>
              <a:t>They must have cities of refuge for cases of accidental death, but murderers are to be executed.  Murder defiles the land where God dwells.</a:t>
            </a:r>
          </a:p>
        </p:txBody>
      </p:sp>
    </p:spTree>
    <p:extLst>
      <p:ext uri="{BB962C8B-B14F-4D97-AF65-F5344CB8AC3E}">
        <p14:creationId xmlns:p14="http://schemas.microsoft.com/office/powerpoint/2010/main" val="1084804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270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Let us wholly follow the Lord and His commands.</a:t>
            </a:r>
          </a:p>
        </p:txBody>
      </p:sp>
    </p:spTree>
    <p:extLst>
      <p:ext uri="{BB962C8B-B14F-4D97-AF65-F5344CB8AC3E}">
        <p14:creationId xmlns:p14="http://schemas.microsoft.com/office/powerpoint/2010/main" val="934328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270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Let us wholly follow the Lord and His commands.</a:t>
            </a:r>
          </a:p>
          <a:p>
            <a:r>
              <a:rPr lang="en-US" sz="2800" dirty="0"/>
              <a:t>Let us strive to overcome pagan influences in our lives, families, and church.</a:t>
            </a:r>
          </a:p>
        </p:txBody>
      </p:sp>
    </p:spTree>
    <p:extLst>
      <p:ext uri="{BB962C8B-B14F-4D97-AF65-F5344CB8AC3E}">
        <p14:creationId xmlns:p14="http://schemas.microsoft.com/office/powerpoint/2010/main" val="144957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270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Let us wholly follow the Lord and His commands.</a:t>
            </a:r>
          </a:p>
          <a:p>
            <a:r>
              <a:rPr lang="en-US" sz="2800" dirty="0"/>
              <a:t>Let us strive to overcome pagan influences in our lives, families, and church.</a:t>
            </a:r>
          </a:p>
          <a:p>
            <a:r>
              <a:rPr lang="en-US" sz="2800" dirty="0"/>
              <a:t>Let us put off anger and hate, and seek to love others as God has loved us.</a:t>
            </a:r>
          </a:p>
        </p:txBody>
      </p:sp>
    </p:spTree>
    <p:extLst>
      <p:ext uri="{BB962C8B-B14F-4D97-AF65-F5344CB8AC3E}">
        <p14:creationId xmlns:p14="http://schemas.microsoft.com/office/powerpoint/2010/main" val="796516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270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Let us wholly follow the Lord and His commands.</a:t>
            </a:r>
          </a:p>
          <a:p>
            <a:r>
              <a:rPr lang="en-US" sz="2800" dirty="0"/>
              <a:t>Let us strive to overcome pagan influences in our lives, families, and church.</a:t>
            </a:r>
          </a:p>
          <a:p>
            <a:r>
              <a:rPr lang="en-US" sz="2800" dirty="0"/>
              <a:t>Let us put off anger and hate, and seek to love others as God has loved us.</a:t>
            </a:r>
          </a:p>
          <a:p>
            <a:r>
              <a:rPr lang="en-US" sz="2800" dirty="0"/>
              <a:t>Let us run to Jesus our High Priest as our refuge from the judgment that we deserve.</a:t>
            </a:r>
          </a:p>
        </p:txBody>
      </p:sp>
    </p:spTree>
    <p:extLst>
      <p:ext uri="{BB962C8B-B14F-4D97-AF65-F5344CB8AC3E}">
        <p14:creationId xmlns:p14="http://schemas.microsoft.com/office/powerpoint/2010/main" val="2513770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132B5A-77A2-05A2-F420-16D849E79AC9}"/>
              </a:ext>
            </a:extLst>
          </p:cNvPr>
          <p:cNvSpPr txBox="1"/>
          <p:nvPr/>
        </p:nvSpPr>
        <p:spPr>
          <a:xfrm>
            <a:off x="2575249" y="3191069"/>
            <a:ext cx="7716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2026 Brian J. Mikul. All rights reserved.  Used by permission.</a:t>
            </a:r>
          </a:p>
          <a:p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3360819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</TotalTime>
  <Words>1448</Words>
  <Application>Microsoft Office PowerPoint</Application>
  <PresentationFormat>Widescreen</PresentationFormat>
  <Paragraphs>140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Century Gothic</vt:lpstr>
      <vt:lpstr>Wingdings 3</vt:lpstr>
      <vt:lpstr>Ion</vt:lpstr>
      <vt:lpstr>The Land</vt:lpstr>
      <vt:lpstr>Before Entering the Land  (Numbers 31)</vt:lpstr>
      <vt:lpstr>Before Entering the Land  (Numbers 31)</vt:lpstr>
      <vt:lpstr>Before Entering the Land  (Numbers 31)</vt:lpstr>
      <vt:lpstr>Before Entering the Land  (Numbers 31)</vt:lpstr>
      <vt:lpstr>The Land to the East (Numbers 32)</vt:lpstr>
      <vt:lpstr>The Land to the East (Numbers 32)</vt:lpstr>
      <vt:lpstr>The Land to the East (Numbers 32)</vt:lpstr>
      <vt:lpstr>The Land to the East (Numbers 32)</vt:lpstr>
      <vt:lpstr>The Land to the East (Numbers 32)</vt:lpstr>
      <vt:lpstr>The Land to the East (Numbers 32)</vt:lpstr>
      <vt:lpstr>The Land to the East (Numbers 32)</vt:lpstr>
      <vt:lpstr>The Land to the East (Numbers 32)</vt:lpstr>
      <vt:lpstr>Taking the Land (Numbers 33)</vt:lpstr>
      <vt:lpstr>Taking the Land (Numbers 33)</vt:lpstr>
      <vt:lpstr>Taking the Land (Numbers 33)</vt:lpstr>
      <vt:lpstr>Boundaries of the Land  (Numbers 34)</vt:lpstr>
      <vt:lpstr>Cities of Refuge in the Land (Numbers 35)</vt:lpstr>
      <vt:lpstr>Cities of Refuge in the Land (Numbers 35)</vt:lpstr>
      <vt:lpstr>Cities of Refuge in the Land (Numbers 35)</vt:lpstr>
      <vt:lpstr>Cities of Refuge in the Land (Numbers 35)</vt:lpstr>
      <vt:lpstr>Cities of Refuge in the Land (Numbers 35)</vt:lpstr>
      <vt:lpstr>Cities of Refuge in the Land (Numbers 35)</vt:lpstr>
      <vt:lpstr>Cities of Refuge in the Land (Numbers 35)</vt:lpstr>
      <vt:lpstr>Cities of Refuge in the Land (Numbers 35)</vt:lpstr>
      <vt:lpstr>Inheritance in the Land  (Numbers 36)</vt:lpstr>
      <vt:lpstr>Summary</vt:lpstr>
      <vt:lpstr>Summary</vt:lpstr>
      <vt:lpstr>Summary</vt:lpstr>
      <vt:lpstr>Summary</vt:lpstr>
      <vt:lpstr>Application</vt:lpstr>
      <vt:lpstr>Application</vt:lpstr>
      <vt:lpstr>Application</vt:lpstr>
      <vt:lpstr>Application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Land</dc:title>
  <dc:creator>Brian Mikul</dc:creator>
  <cp:lastModifiedBy>Brian Mikul</cp:lastModifiedBy>
  <cp:revision>10</cp:revision>
  <dcterms:created xsi:type="dcterms:W3CDTF">2022-06-07T12:13:19Z</dcterms:created>
  <dcterms:modified xsi:type="dcterms:W3CDTF">2026-01-17T22:05:10Z</dcterms:modified>
</cp:coreProperties>
</file>