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5" r:id="rId5"/>
    <p:sldId id="259" r:id="rId6"/>
    <p:sldId id="266" r:id="rId7"/>
    <p:sldId id="267" r:id="rId8"/>
    <p:sldId id="268" r:id="rId9"/>
    <p:sldId id="269" r:id="rId10"/>
    <p:sldId id="270" r:id="rId11"/>
    <p:sldId id="260" r:id="rId12"/>
    <p:sldId id="271" r:id="rId13"/>
    <p:sldId id="272" r:id="rId14"/>
    <p:sldId id="273" r:id="rId15"/>
    <p:sldId id="261" r:id="rId16"/>
    <p:sldId id="274" r:id="rId17"/>
    <p:sldId id="275" r:id="rId18"/>
    <p:sldId id="276" r:id="rId19"/>
    <p:sldId id="277" r:id="rId20"/>
    <p:sldId id="262" r:id="rId21"/>
    <p:sldId id="278" r:id="rId22"/>
    <p:sldId id="279" r:id="rId23"/>
    <p:sldId id="280" r:id="rId24"/>
    <p:sldId id="263" r:id="rId25"/>
    <p:sldId id="281" r:id="rId26"/>
    <p:sldId id="282" r:id="rId27"/>
    <p:sldId id="283" r:id="rId28"/>
    <p:sldId id="264" r:id="rId29"/>
    <p:sldId id="284" r:id="rId30"/>
    <p:sldId id="28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D9C62C-09C3-4B26-8F47-D1A50492B138}" v="1" dt="2026-03-07T17:07:15.6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an Mikul" userId="378ea6b818ca0114" providerId="LiveId" clId="{F374762F-E36D-4E4E-B9E4-01D4E4BEDB77}"/>
    <pc:docChg chg="undo custSel addSld delSld modSld">
      <pc:chgData name="Brian Mikul" userId="378ea6b818ca0114" providerId="LiveId" clId="{F374762F-E36D-4E4E-B9E4-01D4E4BEDB77}" dt="2026-03-07T17:07:43.168" v="11" actId="2696"/>
      <pc:docMkLst>
        <pc:docMk/>
      </pc:docMkLst>
      <pc:sldChg chg="addSp mod">
        <pc:chgData name="Brian Mikul" userId="378ea6b818ca0114" providerId="LiveId" clId="{F374762F-E36D-4E4E-B9E4-01D4E4BEDB77}" dt="2026-03-07T17:06:37.619" v="2" actId="22"/>
        <pc:sldMkLst>
          <pc:docMk/>
          <pc:sldMk cId="3628358547" sldId="284"/>
        </pc:sldMkLst>
        <pc:spChg chg="add">
          <ac:chgData name="Brian Mikul" userId="378ea6b818ca0114" providerId="LiveId" clId="{F374762F-E36D-4E4E-B9E4-01D4E4BEDB77}" dt="2026-03-07T17:06:37.619" v="2" actId="22"/>
          <ac:spMkLst>
            <pc:docMk/>
            <pc:sldMk cId="3628358547" sldId="284"/>
            <ac:spMk id="5" creationId="{AA260122-D7FB-6FE4-9954-5299F4454C17}"/>
          </ac:spMkLst>
        </pc:spChg>
      </pc:sldChg>
      <pc:sldChg chg="addSp modSp new add del mod">
        <pc:chgData name="Brian Mikul" userId="378ea6b818ca0114" providerId="LiveId" clId="{F374762F-E36D-4E4E-B9E4-01D4E4BEDB77}" dt="2026-03-07T17:07:43.168" v="11" actId="2696"/>
        <pc:sldMkLst>
          <pc:docMk/>
          <pc:sldMk cId="2673006312" sldId="285"/>
        </pc:sldMkLst>
        <pc:spChg chg="add mod">
          <ac:chgData name="Brian Mikul" userId="378ea6b818ca0114" providerId="LiveId" clId="{F374762F-E36D-4E4E-B9E4-01D4E4BEDB77}" dt="2026-03-07T17:07:27.213" v="7" actId="1076"/>
          <ac:spMkLst>
            <pc:docMk/>
            <pc:sldMk cId="2673006312" sldId="285"/>
            <ac:spMk id="2" creationId="{730F712D-8372-C155-964C-61F6EBE41744}"/>
          </ac:spMkLst>
        </pc:spChg>
      </pc:sldChg>
      <pc:sldChg chg="new del">
        <pc:chgData name="Brian Mikul" userId="378ea6b818ca0114" providerId="LiveId" clId="{F374762F-E36D-4E4E-B9E4-01D4E4BEDB77}" dt="2026-03-07T17:06:32.002" v="1" actId="680"/>
        <pc:sldMkLst>
          <pc:docMk/>
          <pc:sldMk cId="3573403630" sldId="285"/>
        </pc:sldMkLst>
      </pc:sldChg>
      <pc:sldChg chg="add del">
        <pc:chgData name="Brian Mikul" userId="378ea6b818ca0114" providerId="LiveId" clId="{F374762F-E36D-4E4E-B9E4-01D4E4BEDB77}" dt="2026-03-07T17:07:38.233" v="9" actId="2890"/>
        <pc:sldMkLst>
          <pc:docMk/>
          <pc:sldMk cId="3223803931" sldId="28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BDB5-24CF-407E-8608-737E3CE22E8D}" type="datetimeFigureOut">
              <a:rPr lang="en-US" smtClean="0"/>
              <a:t>3/7/2026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09672-5DFA-4D19-B909-45831DC1B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939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BDB5-24CF-407E-8608-737E3CE22E8D}" type="datetimeFigureOut">
              <a:rPr lang="en-US" smtClean="0"/>
              <a:t>3/7/2026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09672-5DFA-4D19-B909-45831DC1B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897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BDB5-24CF-407E-8608-737E3CE22E8D}" type="datetimeFigureOut">
              <a:rPr lang="en-US" smtClean="0"/>
              <a:t>3/7/2026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09672-5DFA-4D19-B909-45831DC1B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937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BDB5-24CF-407E-8608-737E3CE22E8D}" type="datetimeFigureOut">
              <a:rPr lang="en-US" smtClean="0"/>
              <a:t>3/7/2026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09672-5DFA-4D19-B909-45831DC1B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587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BDB5-24CF-407E-8608-737E3CE22E8D}" type="datetimeFigureOut">
              <a:rPr lang="en-US" smtClean="0"/>
              <a:t>3/7/2026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09672-5DFA-4D19-B909-45831DC1B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206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BDB5-24CF-407E-8608-737E3CE22E8D}" type="datetimeFigureOut">
              <a:rPr lang="en-US" smtClean="0"/>
              <a:t>3/7/2026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09672-5DFA-4D19-B909-45831DC1B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389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BDB5-24CF-407E-8608-737E3CE22E8D}" type="datetimeFigureOut">
              <a:rPr lang="en-US" smtClean="0"/>
              <a:t>3/7/2026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09672-5DFA-4D19-B909-45831DC1B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852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BDB5-24CF-407E-8608-737E3CE22E8D}" type="datetimeFigureOut">
              <a:rPr lang="en-US" smtClean="0"/>
              <a:t>3/7/2026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09672-5DFA-4D19-B909-45831DC1B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302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BDB5-24CF-407E-8608-737E3CE22E8D}" type="datetimeFigureOut">
              <a:rPr lang="en-US" smtClean="0"/>
              <a:t>3/7/2026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09672-5DFA-4D19-B909-45831DC1B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111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BDB5-24CF-407E-8608-737E3CE22E8D}" type="datetimeFigureOut">
              <a:rPr lang="en-US" smtClean="0"/>
              <a:t>3/7/2026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09672-5DFA-4D19-B909-45831DC1B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972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BDB5-24CF-407E-8608-737E3CE22E8D}" type="datetimeFigureOut">
              <a:rPr lang="en-US" smtClean="0"/>
              <a:t>3/7/2026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09672-5DFA-4D19-B909-45831DC1B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3584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BDB5-24CF-407E-8608-737E3CE22E8D}" type="datetimeFigureOut">
              <a:rPr lang="en-US" smtClean="0"/>
              <a:t>3/7/2026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09672-5DFA-4D19-B909-45831DC1B059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643838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BDB5-24CF-407E-8608-737E3CE22E8D}" type="datetimeFigureOut">
              <a:rPr lang="en-US" smtClean="0"/>
              <a:t>3/7/2026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09672-5DFA-4D19-B909-45831DC1B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9183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BDB5-24CF-407E-8608-737E3CE22E8D}" type="datetimeFigureOut">
              <a:rPr lang="en-US" smtClean="0"/>
              <a:t>3/7/2026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09672-5DFA-4D19-B909-45831DC1B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3925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BDB5-24CF-407E-8608-737E3CE22E8D}" type="datetimeFigureOut">
              <a:rPr lang="en-US" smtClean="0"/>
              <a:t>3/7/2026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09672-5DFA-4D19-B909-45831DC1B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4948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BDB5-24CF-407E-8608-737E3CE22E8D}" type="datetimeFigureOut">
              <a:rPr lang="en-US" smtClean="0"/>
              <a:t>3/7/2026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09672-5DFA-4D19-B909-45831DC1B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5819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BDB5-24CF-407E-8608-737E3CE22E8D}" type="datetimeFigureOut">
              <a:rPr lang="en-US" smtClean="0"/>
              <a:t>3/7/2026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09672-5DFA-4D19-B909-45831DC1B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33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DB01BDB5-24CF-407E-8608-737E3CE22E8D}" type="datetimeFigureOut">
              <a:rPr lang="en-US" smtClean="0"/>
              <a:t>3/7/2026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709672-5DFA-4D19-B909-45831DC1B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5555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Trust &amp; Obey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Deuteronomy 1-4</a:t>
            </a:r>
          </a:p>
        </p:txBody>
      </p:sp>
    </p:spTree>
    <p:extLst>
      <p:ext uri="{BB962C8B-B14F-4D97-AF65-F5344CB8AC3E}">
        <p14:creationId xmlns:p14="http://schemas.microsoft.com/office/powerpoint/2010/main" val="881580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Watch the Bible Project Video on Deuteronomy</a:t>
            </a:r>
          </a:p>
        </p:txBody>
      </p:sp>
    </p:spTree>
    <p:extLst>
      <p:ext uri="{BB962C8B-B14F-4D97-AF65-F5344CB8AC3E}">
        <p14:creationId xmlns:p14="http://schemas.microsoft.com/office/powerpoint/2010/main" val="3226722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Fulfilled Promises (Deut. 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11156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v10.  God had promised Abraham that He would become a great people and receive the land of Canaan.  How should v10 encourage Israel to trust God’s promises as they now prepare a second time to enter the land?</a:t>
            </a:r>
          </a:p>
        </p:txBody>
      </p:sp>
    </p:spTree>
    <p:extLst>
      <p:ext uri="{BB962C8B-B14F-4D97-AF65-F5344CB8AC3E}">
        <p14:creationId xmlns:p14="http://schemas.microsoft.com/office/powerpoint/2010/main" val="1343252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Fulfilled Promises (Deut. 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11156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v10.  God had promised Abraham that He would become a great people and receive the land of Canaan.  How should v10 encourage Israel to trust God’s promises as they now prepare a second time to enter the land?</a:t>
            </a:r>
          </a:p>
          <a:p>
            <a:r>
              <a:rPr lang="en-US" sz="2800" dirty="0"/>
              <a:t>What fulfilled promises of God encourage you to trust God’s promise of an eternal Promised Land?</a:t>
            </a:r>
          </a:p>
        </p:txBody>
      </p:sp>
    </p:spTree>
    <p:extLst>
      <p:ext uri="{BB962C8B-B14F-4D97-AF65-F5344CB8AC3E}">
        <p14:creationId xmlns:p14="http://schemas.microsoft.com/office/powerpoint/2010/main" val="2851195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Failure Remembered (Deut. 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1" y="2052918"/>
            <a:ext cx="10036913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v26-33.  Why did the earlier generation rebel - refusing to go into the land?*</a:t>
            </a:r>
          </a:p>
          <a:p>
            <a:pPr lvl="1"/>
            <a:r>
              <a:rPr lang="en-US" sz="2600" dirty="0"/>
              <a:t>V17 – </a:t>
            </a:r>
          </a:p>
        </p:txBody>
      </p:sp>
    </p:spTree>
    <p:extLst>
      <p:ext uri="{BB962C8B-B14F-4D97-AF65-F5344CB8AC3E}">
        <p14:creationId xmlns:p14="http://schemas.microsoft.com/office/powerpoint/2010/main" val="1518042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Failure Remembered (Deut. 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1" y="2052918"/>
            <a:ext cx="10036913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v26-33.  Why did the earlier generation rebel - refusing to go into the land?*</a:t>
            </a:r>
          </a:p>
          <a:p>
            <a:pPr lvl="1"/>
            <a:r>
              <a:rPr lang="en-US" sz="2600" dirty="0"/>
              <a:t>V17 – </a:t>
            </a:r>
          </a:p>
          <a:p>
            <a:pPr lvl="1"/>
            <a:r>
              <a:rPr lang="en-US" sz="2600" dirty="0"/>
              <a:t>When are we tempted to think like this?</a:t>
            </a:r>
          </a:p>
        </p:txBody>
      </p:sp>
    </p:spTree>
    <p:extLst>
      <p:ext uri="{BB962C8B-B14F-4D97-AF65-F5344CB8AC3E}">
        <p14:creationId xmlns:p14="http://schemas.microsoft.com/office/powerpoint/2010/main" val="882631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Failure Remembered (Deut. 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1" y="2052918"/>
            <a:ext cx="10036913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v26-33.  Why did the earlier generation rebel - refusing to go into the land?*</a:t>
            </a:r>
          </a:p>
          <a:p>
            <a:pPr lvl="1"/>
            <a:r>
              <a:rPr lang="en-US" sz="2600" dirty="0"/>
              <a:t>V17 – </a:t>
            </a:r>
          </a:p>
          <a:p>
            <a:pPr lvl="1"/>
            <a:r>
              <a:rPr lang="en-US" sz="2600" dirty="0"/>
              <a:t>When are we tempted to think like this?</a:t>
            </a:r>
          </a:p>
          <a:p>
            <a:pPr lvl="1"/>
            <a:r>
              <a:rPr lang="en-US" sz="2600" dirty="0"/>
              <a:t>V28-29 – </a:t>
            </a:r>
          </a:p>
        </p:txBody>
      </p:sp>
    </p:spTree>
    <p:extLst>
      <p:ext uri="{BB962C8B-B14F-4D97-AF65-F5344CB8AC3E}">
        <p14:creationId xmlns:p14="http://schemas.microsoft.com/office/powerpoint/2010/main" val="997417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Failure Remembered (Deut. 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1" y="2052918"/>
            <a:ext cx="10036913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v26-33.  Why did the earlier generation rebel - refusing to go into the land?*</a:t>
            </a:r>
          </a:p>
          <a:p>
            <a:pPr lvl="1"/>
            <a:r>
              <a:rPr lang="en-US" sz="2600" dirty="0"/>
              <a:t>V17 – </a:t>
            </a:r>
          </a:p>
          <a:p>
            <a:pPr lvl="1"/>
            <a:r>
              <a:rPr lang="en-US" sz="2600" dirty="0"/>
              <a:t>When are we tempted to think like this?</a:t>
            </a:r>
          </a:p>
          <a:p>
            <a:pPr lvl="1"/>
            <a:r>
              <a:rPr lang="en-US" sz="2600" dirty="0"/>
              <a:t>V28-29 – </a:t>
            </a:r>
          </a:p>
          <a:p>
            <a:pPr lvl="1"/>
            <a:r>
              <a:rPr lang="en-US" sz="2600" dirty="0"/>
              <a:t>What fears might keep us from obeying?</a:t>
            </a:r>
          </a:p>
        </p:txBody>
      </p:sp>
    </p:spTree>
    <p:extLst>
      <p:ext uri="{BB962C8B-B14F-4D97-AF65-F5344CB8AC3E}">
        <p14:creationId xmlns:p14="http://schemas.microsoft.com/office/powerpoint/2010/main" val="15755464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Failure Remembered (Deut. 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1" y="2052918"/>
            <a:ext cx="10036913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v26-33.  Why did the earlier generation rebel - refusing to go into the land?*</a:t>
            </a:r>
          </a:p>
          <a:p>
            <a:pPr lvl="1"/>
            <a:r>
              <a:rPr lang="en-US" sz="2600" dirty="0"/>
              <a:t>V17 – </a:t>
            </a:r>
          </a:p>
          <a:p>
            <a:pPr lvl="1"/>
            <a:r>
              <a:rPr lang="en-US" sz="2600" dirty="0"/>
              <a:t>When are we tempted to think like this?</a:t>
            </a:r>
          </a:p>
          <a:p>
            <a:pPr lvl="1"/>
            <a:r>
              <a:rPr lang="en-US" sz="2600" dirty="0"/>
              <a:t>V28-29 – </a:t>
            </a:r>
          </a:p>
          <a:p>
            <a:pPr lvl="1"/>
            <a:r>
              <a:rPr lang="en-US" sz="2600" dirty="0"/>
              <a:t>What fears might keep us from obeying?</a:t>
            </a:r>
          </a:p>
          <a:p>
            <a:pPr lvl="1"/>
            <a:r>
              <a:rPr lang="en-US" sz="2600" dirty="0"/>
              <a:t>V32 – </a:t>
            </a:r>
          </a:p>
        </p:txBody>
      </p:sp>
    </p:spTree>
    <p:extLst>
      <p:ext uri="{BB962C8B-B14F-4D97-AF65-F5344CB8AC3E}">
        <p14:creationId xmlns:p14="http://schemas.microsoft.com/office/powerpoint/2010/main" val="18709203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Failure Remembered (Deut. 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1" y="2052918"/>
            <a:ext cx="10036913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v26-33.  Why did the earlier generation rebel - refusing to go into the land?*</a:t>
            </a:r>
          </a:p>
          <a:p>
            <a:pPr lvl="1"/>
            <a:r>
              <a:rPr lang="en-US" sz="2600" dirty="0"/>
              <a:t>V17 – </a:t>
            </a:r>
          </a:p>
          <a:p>
            <a:pPr lvl="1"/>
            <a:r>
              <a:rPr lang="en-US" sz="2600" dirty="0"/>
              <a:t>When are we tempted to think like this?</a:t>
            </a:r>
          </a:p>
          <a:p>
            <a:pPr lvl="1"/>
            <a:r>
              <a:rPr lang="en-US" sz="2600" dirty="0"/>
              <a:t>V28-29 – </a:t>
            </a:r>
          </a:p>
          <a:p>
            <a:pPr lvl="1"/>
            <a:r>
              <a:rPr lang="en-US" sz="2600" dirty="0"/>
              <a:t>What fears might keep us from obeying?</a:t>
            </a:r>
          </a:p>
          <a:p>
            <a:pPr lvl="1"/>
            <a:r>
              <a:rPr lang="en-US" sz="2600" dirty="0"/>
              <a:t>V32 – </a:t>
            </a:r>
          </a:p>
          <a:p>
            <a:pPr lvl="1"/>
            <a:r>
              <a:rPr lang="en-US" sz="2600" dirty="0"/>
              <a:t>How might their unbelief relate to the other reasons?</a:t>
            </a:r>
          </a:p>
        </p:txBody>
      </p:sp>
    </p:spTree>
    <p:extLst>
      <p:ext uri="{BB962C8B-B14F-4D97-AF65-F5344CB8AC3E}">
        <p14:creationId xmlns:p14="http://schemas.microsoft.com/office/powerpoint/2010/main" val="4205772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 Encouraged (Deut. 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1" y="2052918"/>
            <a:ext cx="10036913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Why should they have trusted the Lord?*</a:t>
            </a:r>
          </a:p>
          <a:p>
            <a:pPr lvl="1"/>
            <a:r>
              <a:rPr lang="en-US" sz="2600" dirty="0"/>
              <a:t>V30 – </a:t>
            </a:r>
          </a:p>
          <a:p>
            <a:pPr lvl="1"/>
            <a:r>
              <a:rPr lang="en-US" sz="2600" dirty="0"/>
              <a:t>V31 – </a:t>
            </a:r>
          </a:p>
          <a:p>
            <a:pPr lvl="1"/>
            <a:r>
              <a:rPr lang="en-US" sz="2600" dirty="0"/>
              <a:t>V33 – </a:t>
            </a:r>
          </a:p>
        </p:txBody>
      </p:sp>
    </p:spTree>
    <p:extLst>
      <p:ext uri="{BB962C8B-B14F-4D97-AF65-F5344CB8AC3E}">
        <p14:creationId xmlns:p14="http://schemas.microsoft.com/office/powerpoint/2010/main" val="3670429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 Encouraged (Deut. 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1" y="2052918"/>
            <a:ext cx="10036913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Why should they have trusted the Lord?*</a:t>
            </a:r>
          </a:p>
          <a:p>
            <a:pPr lvl="1"/>
            <a:r>
              <a:rPr lang="en-US" sz="2600" dirty="0"/>
              <a:t>V30 – </a:t>
            </a:r>
          </a:p>
          <a:p>
            <a:pPr lvl="1"/>
            <a:r>
              <a:rPr lang="en-US" sz="2600" dirty="0"/>
              <a:t>V31 – </a:t>
            </a:r>
          </a:p>
          <a:p>
            <a:pPr lvl="1"/>
            <a:r>
              <a:rPr lang="en-US" sz="2600" dirty="0"/>
              <a:t>V33 – </a:t>
            </a:r>
          </a:p>
          <a:p>
            <a:pPr lvl="1"/>
            <a:r>
              <a:rPr lang="en-US" sz="2600" dirty="0"/>
              <a:t>What similar reasons do we have to trust the Lord?</a:t>
            </a:r>
          </a:p>
        </p:txBody>
      </p:sp>
    </p:spTree>
    <p:extLst>
      <p:ext uri="{BB962C8B-B14F-4D97-AF65-F5344CB8AC3E}">
        <p14:creationId xmlns:p14="http://schemas.microsoft.com/office/powerpoint/2010/main" val="2786955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 Encouraged (Deut. 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1" y="2052918"/>
            <a:ext cx="10036913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Why should they have trusted the Lord?*</a:t>
            </a:r>
          </a:p>
          <a:p>
            <a:pPr lvl="1"/>
            <a:r>
              <a:rPr lang="en-US" sz="2600" dirty="0"/>
              <a:t>V30 – </a:t>
            </a:r>
          </a:p>
          <a:p>
            <a:pPr lvl="1"/>
            <a:r>
              <a:rPr lang="en-US" sz="2600" dirty="0"/>
              <a:t>V31 – </a:t>
            </a:r>
          </a:p>
          <a:p>
            <a:pPr lvl="1"/>
            <a:r>
              <a:rPr lang="en-US" sz="2600" dirty="0"/>
              <a:t>V33 – </a:t>
            </a:r>
          </a:p>
          <a:p>
            <a:pPr lvl="1"/>
            <a:r>
              <a:rPr lang="en-US" sz="2600" dirty="0"/>
              <a:t>What similar reasons do we have to trust the Lord?</a:t>
            </a:r>
          </a:p>
          <a:p>
            <a:r>
              <a:rPr lang="en-US" sz="2800" dirty="0"/>
              <a:t>How was Caleb an example of faith (v36)?</a:t>
            </a:r>
          </a:p>
        </p:txBody>
      </p:sp>
    </p:spTree>
    <p:extLst>
      <p:ext uri="{BB962C8B-B14F-4D97-AF65-F5344CB8AC3E}">
        <p14:creationId xmlns:p14="http://schemas.microsoft.com/office/powerpoint/2010/main" val="2088687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 Encouraged (Deut. 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1" y="2052918"/>
            <a:ext cx="10036913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Why should they have trusted the Lord?*</a:t>
            </a:r>
          </a:p>
          <a:p>
            <a:pPr lvl="1"/>
            <a:r>
              <a:rPr lang="en-US" sz="2600" dirty="0"/>
              <a:t>V30 – </a:t>
            </a:r>
          </a:p>
          <a:p>
            <a:pPr lvl="1"/>
            <a:r>
              <a:rPr lang="en-US" sz="2600" dirty="0"/>
              <a:t>V31 – </a:t>
            </a:r>
          </a:p>
          <a:p>
            <a:pPr lvl="1"/>
            <a:r>
              <a:rPr lang="en-US" sz="2600" dirty="0"/>
              <a:t>V33 – </a:t>
            </a:r>
          </a:p>
          <a:p>
            <a:pPr lvl="1"/>
            <a:r>
              <a:rPr lang="en-US" sz="2600" dirty="0"/>
              <a:t>What similar reasons do we have to trust the Lord?</a:t>
            </a:r>
          </a:p>
          <a:p>
            <a:r>
              <a:rPr lang="en-US" sz="2800" dirty="0"/>
              <a:t>How was Caleb an example of faith (v36)?</a:t>
            </a:r>
          </a:p>
          <a:p>
            <a:r>
              <a:rPr lang="en-US" sz="2800" dirty="0"/>
              <a:t>How can the faith of others encourage our faith?</a:t>
            </a:r>
          </a:p>
        </p:txBody>
      </p:sp>
    </p:spTree>
    <p:extLst>
      <p:ext uri="{BB962C8B-B14F-4D97-AF65-F5344CB8AC3E}">
        <p14:creationId xmlns:p14="http://schemas.microsoft.com/office/powerpoint/2010/main" val="24425283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Reign (Deut. 2-3)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2:5, 2:9, 2:19, 2:31, 3:2.  How do we see God’s control in these verses?</a:t>
            </a:r>
          </a:p>
        </p:txBody>
      </p:sp>
    </p:spTree>
    <p:extLst>
      <p:ext uri="{BB962C8B-B14F-4D97-AF65-F5344CB8AC3E}">
        <p14:creationId xmlns:p14="http://schemas.microsoft.com/office/powerpoint/2010/main" val="30066088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Reign (Deut. 2-3)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2:5, 2:9, 2:19, 2:31, 3:2.  How do we see God’s control in these verses?</a:t>
            </a:r>
          </a:p>
          <a:p>
            <a:r>
              <a:rPr lang="en-US" sz="2800" dirty="0"/>
              <a:t>How should that encourage Israel to trust God as they enter the Promised Land?</a:t>
            </a:r>
          </a:p>
        </p:txBody>
      </p:sp>
    </p:spTree>
    <p:extLst>
      <p:ext uri="{BB962C8B-B14F-4D97-AF65-F5344CB8AC3E}">
        <p14:creationId xmlns:p14="http://schemas.microsoft.com/office/powerpoint/2010/main" val="15530418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Reign (Deut. 2-3)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2:5, 2:9, 2:19, 2:31, 3:2.  How do we see God’s control in these verses?</a:t>
            </a:r>
          </a:p>
          <a:p>
            <a:r>
              <a:rPr lang="en-US" sz="2800" dirty="0"/>
              <a:t>How should that encourage Israel to trust God as they enter the Promised Land?</a:t>
            </a:r>
          </a:p>
          <a:p>
            <a:r>
              <a:rPr lang="en-US" sz="2800" dirty="0"/>
              <a:t>Encourage us?</a:t>
            </a:r>
          </a:p>
        </p:txBody>
      </p:sp>
    </p:spTree>
    <p:extLst>
      <p:ext uri="{BB962C8B-B14F-4D97-AF65-F5344CB8AC3E}">
        <p14:creationId xmlns:p14="http://schemas.microsoft.com/office/powerpoint/2010/main" val="11200102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Reign (Deut. 2-3)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2:5, 2:9, 2:19, 2:31, 3:2.  How do we see God’s control in these verses?</a:t>
            </a:r>
          </a:p>
          <a:p>
            <a:r>
              <a:rPr lang="en-US" sz="2800" dirty="0"/>
              <a:t>How should that encourage Israel to trust God as they enter the Promised Land?</a:t>
            </a:r>
          </a:p>
          <a:p>
            <a:r>
              <a:rPr lang="en-US" sz="2800" dirty="0"/>
              <a:t>Encourage us?</a:t>
            </a:r>
          </a:p>
          <a:p>
            <a:r>
              <a:rPr lang="en-US" sz="2800" dirty="0"/>
              <a:t>What did God decree for Moses in 3:23-29?</a:t>
            </a:r>
          </a:p>
        </p:txBody>
      </p:sp>
    </p:spTree>
    <p:extLst>
      <p:ext uri="{BB962C8B-B14F-4D97-AF65-F5344CB8AC3E}">
        <p14:creationId xmlns:p14="http://schemas.microsoft.com/office/powerpoint/2010/main" val="38396503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Reign (Deut. 2-3)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2:5, 2:9, 2:19, 2:31, 3:2.  How do we see God’s control in these verses?</a:t>
            </a:r>
          </a:p>
          <a:p>
            <a:r>
              <a:rPr lang="en-US" sz="2800" dirty="0"/>
              <a:t>How should that encourage Israel to trust God as they enter the Promised Land?</a:t>
            </a:r>
          </a:p>
          <a:p>
            <a:r>
              <a:rPr lang="en-US" sz="2800" dirty="0"/>
              <a:t>Encourage us?</a:t>
            </a:r>
          </a:p>
          <a:p>
            <a:r>
              <a:rPr lang="en-US" sz="2800" dirty="0"/>
              <a:t>What did God decree for Moses in 3:23-29?</a:t>
            </a:r>
          </a:p>
          <a:p>
            <a:r>
              <a:rPr lang="en-US" sz="2800" dirty="0"/>
              <a:t>Why is it hard to trust God when He decrees thing in our lives that are disappointing?  How might v28 help?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40358233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Careful Obedience (Deut. 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24034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v1, 6, 9, 15, 23.  What does Moses tell the people of Israel that they must do?*</a:t>
            </a:r>
          </a:p>
        </p:txBody>
      </p:sp>
    </p:spTree>
    <p:extLst>
      <p:ext uri="{BB962C8B-B14F-4D97-AF65-F5344CB8AC3E}">
        <p14:creationId xmlns:p14="http://schemas.microsoft.com/office/powerpoint/2010/main" val="6881387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Careful Obedience (Deut. 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24034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v1, 6, 9, 15, 23.  What does Moses tell the people of Israel that they must do?*</a:t>
            </a:r>
          </a:p>
          <a:p>
            <a:r>
              <a:rPr lang="en-US" sz="2800" dirty="0"/>
              <a:t>Why?* (Read v6-8, v9, 24, 25-27, 40.)</a:t>
            </a:r>
          </a:p>
        </p:txBody>
      </p:sp>
    </p:spTree>
    <p:extLst>
      <p:ext uri="{BB962C8B-B14F-4D97-AF65-F5344CB8AC3E}">
        <p14:creationId xmlns:p14="http://schemas.microsoft.com/office/powerpoint/2010/main" val="32949450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Careful Obedience (Deut. 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24034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v1, 6, 9, 15, 23.  What does Moses tell the people of Israel that they must do?*</a:t>
            </a:r>
          </a:p>
          <a:p>
            <a:r>
              <a:rPr lang="en-US" sz="2800" dirty="0"/>
              <a:t>Why?* (Read v6-8, v9, 24, 25-27, 40.)</a:t>
            </a:r>
          </a:p>
          <a:p>
            <a:r>
              <a:rPr lang="en-US" sz="2800" dirty="0"/>
              <a:t>How might these reasons apply to us?</a:t>
            </a:r>
          </a:p>
        </p:txBody>
      </p:sp>
    </p:spTree>
    <p:extLst>
      <p:ext uri="{BB962C8B-B14F-4D97-AF65-F5344CB8AC3E}">
        <p14:creationId xmlns:p14="http://schemas.microsoft.com/office/powerpoint/2010/main" val="20540007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Careful Obedience (Deut. 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24034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v1, 6, 9, 15, 23.  What does Moses tell the people of Israel that they must do?*</a:t>
            </a:r>
          </a:p>
          <a:p>
            <a:r>
              <a:rPr lang="en-US" sz="2800" dirty="0"/>
              <a:t>Why?* (Read v6-8, v9, 24, 25-27, 40.)</a:t>
            </a:r>
          </a:p>
          <a:p>
            <a:r>
              <a:rPr lang="en-US" sz="2800" dirty="0"/>
              <a:t>How might these reasons apply to us?</a:t>
            </a:r>
          </a:p>
          <a:p>
            <a:r>
              <a:rPr lang="en-US" sz="2800" dirty="0"/>
              <a:t>Read Hebrews 2:1-4.  What further reasons are we given to pay careful attention?</a:t>
            </a:r>
          </a:p>
        </p:txBody>
      </p:sp>
    </p:spTree>
    <p:extLst>
      <p:ext uri="{BB962C8B-B14F-4D97-AF65-F5344CB8AC3E}">
        <p14:creationId xmlns:p14="http://schemas.microsoft.com/office/powerpoint/2010/main" val="9931271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Behold Your God (Deut. 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v31-39.  What do we learn about God in these verses?*</a:t>
            </a:r>
          </a:p>
        </p:txBody>
      </p:sp>
    </p:spTree>
    <p:extLst>
      <p:ext uri="{BB962C8B-B14F-4D97-AF65-F5344CB8AC3E}">
        <p14:creationId xmlns:p14="http://schemas.microsoft.com/office/powerpoint/2010/main" val="17369522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Behold Your God (Deut. 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v31-39.  What do we learn about God in these verses?*</a:t>
            </a:r>
          </a:p>
          <a:p>
            <a:r>
              <a:rPr lang="en-US" sz="2800" dirty="0"/>
              <a:t>How do these truths counter the reasons the earlier generation refused to enter the land?</a:t>
            </a:r>
          </a:p>
        </p:txBody>
      </p:sp>
    </p:spTree>
    <p:extLst>
      <p:ext uri="{BB962C8B-B14F-4D97-AF65-F5344CB8AC3E}">
        <p14:creationId xmlns:p14="http://schemas.microsoft.com/office/powerpoint/2010/main" val="737827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Behold Your God (Deut. 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v31-39.  What do we learn about God in these verses?*</a:t>
            </a:r>
          </a:p>
          <a:p>
            <a:r>
              <a:rPr lang="en-US" sz="2800" dirty="0"/>
              <a:t>How do these truths counter the reasons the earlier generation refused to enter the land?</a:t>
            </a:r>
          </a:p>
          <a:p>
            <a:r>
              <a:rPr lang="en-US" sz="2800" dirty="0"/>
              <a:t>How do these truths about God encourage their faith in God as they enter the land?</a:t>
            </a:r>
          </a:p>
        </p:txBody>
      </p:sp>
    </p:spTree>
    <p:extLst>
      <p:ext uri="{BB962C8B-B14F-4D97-AF65-F5344CB8AC3E}">
        <p14:creationId xmlns:p14="http://schemas.microsoft.com/office/powerpoint/2010/main" val="6541336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Behold Your God (Deut. 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v31-39.  What do we learn about God in these verses?*</a:t>
            </a:r>
          </a:p>
          <a:p>
            <a:r>
              <a:rPr lang="en-US" sz="2800" dirty="0"/>
              <a:t>How do these truths counter the reasons the earlier generation refused to enter the land?</a:t>
            </a:r>
          </a:p>
          <a:p>
            <a:r>
              <a:rPr lang="en-US" sz="2800" dirty="0"/>
              <a:t>How do these truths about God encourage their faith in God as they enter the land?</a:t>
            </a:r>
          </a:p>
          <a:p>
            <a:r>
              <a:rPr lang="en-US" sz="2800" dirty="0"/>
              <a:t>How do these truths about God encourage us to trust and obey Him?</a:t>
            </a:r>
          </a:p>
        </p:txBody>
      </p:sp>
    </p:spTree>
    <p:extLst>
      <p:ext uri="{BB962C8B-B14F-4D97-AF65-F5344CB8AC3E}">
        <p14:creationId xmlns:p14="http://schemas.microsoft.com/office/powerpoint/2010/main" val="11694642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Fulfilled promises, God’s past help and presence, the example of others, God’s reign, God’s mercy and love, and God’s power should encourage us to trust Him with our lives.</a:t>
            </a:r>
          </a:p>
        </p:txBody>
      </p:sp>
    </p:spTree>
    <p:extLst>
      <p:ext uri="{BB962C8B-B14F-4D97-AF65-F5344CB8AC3E}">
        <p14:creationId xmlns:p14="http://schemas.microsoft.com/office/powerpoint/2010/main" val="8291223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Fulfilled promises, God’s past help and presence, the example of others, God’s reign, God’s mercy and love, and God’s power should encourage us to trust Him with our lives.</a:t>
            </a:r>
          </a:p>
          <a:p>
            <a:r>
              <a:rPr lang="en-US" sz="2800" dirty="0"/>
              <a:t>We should pay careful attention to God’s Word because we too easily forget, our God is jealous for us, we have received a greater Word in Jesus, and so that  we might show forth his greatness to the nations and enjoy the blessings of obedience.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260122-D7FB-6FE4-9954-5299F4454C17}"/>
              </a:ext>
            </a:extLst>
          </p:cNvPr>
          <p:cNvSpPr txBox="1"/>
          <p:nvPr/>
        </p:nvSpPr>
        <p:spPr>
          <a:xfrm>
            <a:off x="3048778" y="2958004"/>
            <a:ext cx="60975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© 2026 Brian J. Mikul. All rights reserved.  Used by permission.</a:t>
            </a:r>
          </a:p>
          <a:p>
            <a:r>
              <a:rPr lang="en-US" dirty="0"/>
              <a:t>Please visit brianjmikul.com for more studies.</a:t>
            </a:r>
          </a:p>
        </p:txBody>
      </p:sp>
    </p:spTree>
    <p:extLst>
      <p:ext uri="{BB962C8B-B14F-4D97-AF65-F5344CB8AC3E}">
        <p14:creationId xmlns:p14="http://schemas.microsoft.com/office/powerpoint/2010/main" val="36283585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30F712D-8372-C155-964C-61F6EBE41744}"/>
              </a:ext>
            </a:extLst>
          </p:cNvPr>
          <p:cNvSpPr txBox="1"/>
          <p:nvPr/>
        </p:nvSpPr>
        <p:spPr>
          <a:xfrm>
            <a:off x="2671024" y="3105834"/>
            <a:ext cx="68499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© 2026 Brian J. Mikul. All rights reserved.  Used by permission.</a:t>
            </a:r>
          </a:p>
          <a:p>
            <a:r>
              <a:rPr lang="en-US"/>
              <a:t>Please visit brianjmikul.com for more studies.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0063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65</TotalTime>
  <Words>1318</Words>
  <Application>Microsoft Office PowerPoint</Application>
  <PresentationFormat>Widescreen</PresentationFormat>
  <Paragraphs>125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Century Gothic</vt:lpstr>
      <vt:lpstr>Wingdings 3</vt:lpstr>
      <vt:lpstr>Ion</vt:lpstr>
      <vt:lpstr>Trust &amp; Obey</vt:lpstr>
      <vt:lpstr>Overview</vt:lpstr>
      <vt:lpstr>Fulfilled Promises (Deut. 1)</vt:lpstr>
      <vt:lpstr>Fulfilled Promises (Deut. 1)</vt:lpstr>
      <vt:lpstr>Failure Remembered (Deut. 1)</vt:lpstr>
      <vt:lpstr>Failure Remembered (Deut. 1)</vt:lpstr>
      <vt:lpstr>Failure Remembered (Deut. 1)</vt:lpstr>
      <vt:lpstr>Failure Remembered (Deut. 1)</vt:lpstr>
      <vt:lpstr>Failure Remembered (Deut. 1)</vt:lpstr>
      <vt:lpstr>Failure Remembered (Deut. 1)</vt:lpstr>
      <vt:lpstr>Faith Encouraged (Deut. 1)</vt:lpstr>
      <vt:lpstr>Faith Encouraged (Deut. 1)</vt:lpstr>
      <vt:lpstr>Faith Encouraged (Deut. 1)</vt:lpstr>
      <vt:lpstr>Faith Encouraged (Deut. 1)</vt:lpstr>
      <vt:lpstr>God’s Reign (Deut. 2-3)</vt:lpstr>
      <vt:lpstr>God’s Reign (Deut. 2-3)</vt:lpstr>
      <vt:lpstr>God’s Reign (Deut. 2-3)</vt:lpstr>
      <vt:lpstr>God’s Reign (Deut. 2-3)</vt:lpstr>
      <vt:lpstr>God’s Reign (Deut. 2-3)</vt:lpstr>
      <vt:lpstr>Careful Obedience (Deut. 4)</vt:lpstr>
      <vt:lpstr>Careful Obedience (Deut. 4)</vt:lpstr>
      <vt:lpstr>Careful Obedience (Deut. 4)</vt:lpstr>
      <vt:lpstr>Careful Obedience (Deut. 4)</vt:lpstr>
      <vt:lpstr>Behold Your God (Deut. 4)</vt:lpstr>
      <vt:lpstr>Behold Your God (Deut. 4)</vt:lpstr>
      <vt:lpstr>Behold Your God (Deut. 4)</vt:lpstr>
      <vt:lpstr>Behold Your God (Deut. 4)</vt:lpstr>
      <vt:lpstr>Summary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Trust &amp; Obey</dc:title>
  <dc:creator>Brian Mikul</dc:creator>
  <cp:lastModifiedBy>Brian Mikul</cp:lastModifiedBy>
  <cp:revision>8</cp:revision>
  <dcterms:created xsi:type="dcterms:W3CDTF">2022-09-08T13:10:52Z</dcterms:created>
  <dcterms:modified xsi:type="dcterms:W3CDTF">2026-03-07T17:07:45Z</dcterms:modified>
</cp:coreProperties>
</file>