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59" r:id="rId5"/>
    <p:sldId id="268" r:id="rId6"/>
    <p:sldId id="269" r:id="rId7"/>
    <p:sldId id="270" r:id="rId8"/>
    <p:sldId id="260" r:id="rId9"/>
    <p:sldId id="271" r:id="rId10"/>
    <p:sldId id="261" r:id="rId11"/>
    <p:sldId id="262" r:id="rId12"/>
    <p:sldId id="272" r:id="rId13"/>
    <p:sldId id="263" r:id="rId14"/>
    <p:sldId id="273" r:id="rId15"/>
    <p:sldId id="274" r:id="rId16"/>
    <p:sldId id="264" r:id="rId17"/>
    <p:sldId id="275" r:id="rId18"/>
    <p:sldId id="276" r:id="rId19"/>
    <p:sldId id="265" r:id="rId20"/>
    <p:sldId id="277" r:id="rId21"/>
    <p:sldId id="278" r:id="rId22"/>
    <p:sldId id="266" r:id="rId23"/>
    <p:sldId id="279" r:id="rId24"/>
    <p:sldId id="280" r:id="rId25"/>
    <p:sldId id="281" r:id="rId26"/>
    <p:sldId id="28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1D2793-0C79-4449-8D4D-BCF143889E4F}" v="1" dt="2026-03-07T17:09:27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modSld">
      <pc:chgData name="Brian Mikul" userId="378ea6b818ca0114" providerId="LiveId" clId="{F374762F-E36D-4E4E-B9E4-01D4E4BEDB77}" dt="2026-03-07T17:09:27.881" v="0"/>
      <pc:docMkLst>
        <pc:docMk/>
      </pc:docMkLst>
      <pc:sldChg chg="add">
        <pc:chgData name="Brian Mikul" userId="378ea6b818ca0114" providerId="LiveId" clId="{F374762F-E36D-4E4E-B9E4-01D4E4BEDB77}" dt="2026-03-07T17:09:27.881" v="0"/>
        <pc:sldMkLst>
          <pc:docMk/>
          <pc:sldMk cId="2673006312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Laws, Laws, Laws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Deuteronomy 16-21</a:t>
            </a:r>
          </a:p>
        </p:txBody>
      </p:sp>
    </p:spTree>
    <p:extLst>
      <p:ext uri="{BB962C8B-B14F-4D97-AF65-F5344CB8AC3E}">
        <p14:creationId xmlns:p14="http://schemas.microsoft.com/office/powerpoint/2010/main" val="197785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Festivals (Deut. 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first 17 verses focus on three important Jewish festivals.  What was the purpose of these festivals (v3, 11-12, 14)?*</a:t>
            </a:r>
          </a:p>
        </p:txBody>
      </p:sp>
    </p:spTree>
    <p:extLst>
      <p:ext uri="{BB962C8B-B14F-4D97-AF65-F5344CB8AC3E}">
        <p14:creationId xmlns:p14="http://schemas.microsoft.com/office/powerpoint/2010/main" val="3314830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Festivals (Deut. 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first 17 verses focus on three important Jewish festivals.  What was the purpose of these festivals (v3, 11-12, 14)?*</a:t>
            </a:r>
          </a:p>
          <a:p>
            <a:r>
              <a:rPr lang="en-US" sz="2800" dirty="0"/>
              <a:t>How do we fulfill the same purposes of these ceremonial laws today?</a:t>
            </a:r>
          </a:p>
        </p:txBody>
      </p:sp>
    </p:spTree>
    <p:extLst>
      <p:ext uri="{BB962C8B-B14F-4D97-AF65-F5344CB8AC3E}">
        <p14:creationId xmlns:p14="http://schemas.microsoft.com/office/powerpoint/2010/main" val="268661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King (Deut.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6570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king forbidden to do, and why (v14-17)?*</a:t>
            </a:r>
          </a:p>
        </p:txBody>
      </p:sp>
    </p:spTree>
    <p:extLst>
      <p:ext uri="{BB962C8B-B14F-4D97-AF65-F5344CB8AC3E}">
        <p14:creationId xmlns:p14="http://schemas.microsoft.com/office/powerpoint/2010/main" val="3060315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King (Deut.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6570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king forbidden to do, and why (v14-17)?*</a:t>
            </a:r>
          </a:p>
          <a:p>
            <a:r>
              <a:rPr lang="en-US" sz="2800" dirty="0"/>
              <a:t>What was the king required to do, and why (v18-20)?*</a:t>
            </a:r>
          </a:p>
        </p:txBody>
      </p:sp>
    </p:spTree>
    <p:extLst>
      <p:ext uri="{BB962C8B-B14F-4D97-AF65-F5344CB8AC3E}">
        <p14:creationId xmlns:p14="http://schemas.microsoft.com/office/powerpoint/2010/main" val="59685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King (Deut.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6570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king forbidden to do, and why (v14-17)?*</a:t>
            </a:r>
          </a:p>
          <a:p>
            <a:r>
              <a:rPr lang="en-US" sz="2800" dirty="0"/>
              <a:t>What was the king required to do, and why (v18-20)?*</a:t>
            </a:r>
          </a:p>
          <a:p>
            <a:r>
              <a:rPr lang="en-US" sz="2800" dirty="0"/>
              <a:t>How do we see the wisdom of these laws play out in Israel’s history?</a:t>
            </a:r>
          </a:p>
        </p:txBody>
      </p:sp>
    </p:spTree>
    <p:extLst>
      <p:ext uri="{BB962C8B-B14F-4D97-AF65-F5344CB8AC3E}">
        <p14:creationId xmlns:p14="http://schemas.microsoft.com/office/powerpoint/2010/main" val="231502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King (Deut.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6570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was the king forbidden to do, and why (v14-17)?*</a:t>
            </a:r>
          </a:p>
          <a:p>
            <a:r>
              <a:rPr lang="en-US" sz="2800" dirty="0"/>
              <a:t>What was the king required to do, and why (v18-20)?*</a:t>
            </a:r>
          </a:p>
          <a:p>
            <a:r>
              <a:rPr lang="en-US" sz="2800" dirty="0"/>
              <a:t>How do we see the wisdom of these laws play out in Israel’s history?</a:t>
            </a:r>
          </a:p>
          <a:p>
            <a:r>
              <a:rPr lang="en-US" sz="2800" dirty="0"/>
              <a:t>How might the wisdom (principles) of these civil laws be applied today in our own lives?</a:t>
            </a:r>
          </a:p>
        </p:txBody>
      </p:sp>
    </p:spTree>
    <p:extLst>
      <p:ext uri="{BB962C8B-B14F-4D97-AF65-F5344CB8AC3E}">
        <p14:creationId xmlns:p14="http://schemas.microsoft.com/office/powerpoint/2010/main" val="3039994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Purge (Deut. 17, 19,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cases of those who follow other gods (17:2-7), those who refuse to obey the decision of a judge or priest (17:8-13), those who murder (19:11-13), those who act as false witnesses (19:15-21), those who are rebellious sons (21:18-21), and cases of unsolved murder (21:1-9), punishment, sacrifice, or execution was required in order to “purge the evil (person)” or “purge the guilt of innocent blood” from their midst. </a:t>
            </a:r>
          </a:p>
        </p:txBody>
      </p:sp>
    </p:spTree>
    <p:extLst>
      <p:ext uri="{BB962C8B-B14F-4D97-AF65-F5344CB8AC3E}">
        <p14:creationId xmlns:p14="http://schemas.microsoft.com/office/powerpoint/2010/main" val="1297128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Purge (Deut. 17, 19,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cases of those who follow other gods (17:2-7), those who refuse to obey the decision of a judge or priest (17:8-13), those who murder (19:11-13), those who act as false witnesses (19:15-21), those who are rebellious sons (21:18-21), and cases of unsolved murder (21:1-9), punishment, sacrifice, or execution was required in order to “purge the evil (person)” or “purge the guilt of innocent blood” from their midst. </a:t>
            </a:r>
          </a:p>
          <a:p>
            <a:r>
              <a:rPr lang="en-US" sz="2800" dirty="0"/>
              <a:t>Why was this important (see 17:13, 19:13, 19:20, 21:21)?</a:t>
            </a:r>
          </a:p>
        </p:txBody>
      </p:sp>
    </p:spTree>
    <p:extLst>
      <p:ext uri="{BB962C8B-B14F-4D97-AF65-F5344CB8AC3E}">
        <p14:creationId xmlns:p14="http://schemas.microsoft.com/office/powerpoint/2010/main" val="3634638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Purge (Deut. 17, 19,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While, again, these are civil laws (or ceremonial laws), how does Paul apply the principle of purging evil or guilt to the church today (see I Corinthians 5, note especially v13)?</a:t>
            </a:r>
          </a:p>
        </p:txBody>
      </p:sp>
    </p:spTree>
    <p:extLst>
      <p:ext uri="{BB962C8B-B14F-4D97-AF65-F5344CB8AC3E}">
        <p14:creationId xmlns:p14="http://schemas.microsoft.com/office/powerpoint/2010/main" val="1223794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Abomination (Deut.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v8-14.  What hints are given that these are moral or universal laws?</a:t>
            </a:r>
          </a:p>
        </p:txBody>
      </p:sp>
    </p:spTree>
    <p:extLst>
      <p:ext uri="{BB962C8B-B14F-4D97-AF65-F5344CB8AC3E}">
        <p14:creationId xmlns:p14="http://schemas.microsoft.com/office/powerpoint/2010/main" val="2152735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Abomination (Deut.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v8-14.  What hints are given that these are moral or universal laws?</a:t>
            </a:r>
          </a:p>
          <a:p>
            <a:r>
              <a:rPr lang="en-US" sz="2800" dirty="0"/>
              <a:t>How might we apply these laws to our lives today?  </a:t>
            </a:r>
          </a:p>
        </p:txBody>
      </p:sp>
    </p:spTree>
    <p:extLst>
      <p:ext uri="{BB962C8B-B14F-4D97-AF65-F5344CB8AC3E}">
        <p14:creationId xmlns:p14="http://schemas.microsoft.com/office/powerpoint/2010/main" val="4238274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Murder (Deut. 19-21)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970469"/>
            <a:ext cx="9908125" cy="4675030"/>
          </a:xfrm>
        </p:spPr>
        <p:txBody>
          <a:bodyPr>
            <a:normAutofit/>
          </a:bodyPr>
          <a:lstStyle/>
          <a:p>
            <a:r>
              <a:rPr lang="en-US" sz="2800" dirty="0"/>
              <a:t>Many laws are explanations and applications of the Ten Commandments.  Let’s consider just one – the sixth commandment – you shall not murder.  How do you see this commandment explained and applied to Israel in these chapters?*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0498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Murder (Deut. 19-21)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970469"/>
            <a:ext cx="9908125" cy="4675030"/>
          </a:xfrm>
        </p:spPr>
        <p:txBody>
          <a:bodyPr>
            <a:normAutofit/>
          </a:bodyPr>
          <a:lstStyle/>
          <a:p>
            <a:r>
              <a:rPr lang="en-US" sz="2800" dirty="0"/>
              <a:t>Many laws are explanations and applications of the Ten Commandments.  Let’s consider just one – the sixth commandment – you shall not murder.  How do you see this commandment explained and applied to Israel in these chapters?*</a:t>
            </a:r>
          </a:p>
          <a:p>
            <a:r>
              <a:rPr lang="en-US" sz="2800" dirty="0"/>
              <a:t>Are these explanations and applications directly applicable for us today? Why or why not?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7203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Murder (Deut. 19-21)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970469"/>
            <a:ext cx="9908125" cy="4675030"/>
          </a:xfrm>
        </p:spPr>
        <p:txBody>
          <a:bodyPr>
            <a:normAutofit/>
          </a:bodyPr>
          <a:lstStyle/>
          <a:p>
            <a:r>
              <a:rPr lang="en-US" sz="2800" dirty="0"/>
              <a:t>Many laws are explanations and applications of the Ten Commandments.  Let’s consider just one – the sixth commandment – you shall not murder.  How do you see this commandment explained and applied to Israel in these chapters?*</a:t>
            </a:r>
          </a:p>
          <a:p>
            <a:r>
              <a:rPr lang="en-US" sz="2800" dirty="0"/>
              <a:t>Are these explanations and applications directly applicable for us today? Why or why not?</a:t>
            </a:r>
          </a:p>
          <a:p>
            <a:r>
              <a:rPr lang="en-US" sz="2800" dirty="0"/>
              <a:t>Are there principles we might learn from these explanations and applications that would be applicable to us today?  What might they be?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268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Prophet (Deut.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predicts the coming of another prophet who will give God’s commands. What must God’s people do in response to this prophet (v15, 18-19)?</a:t>
            </a:r>
          </a:p>
        </p:txBody>
      </p:sp>
    </p:spTree>
    <p:extLst>
      <p:ext uri="{BB962C8B-B14F-4D97-AF65-F5344CB8AC3E}">
        <p14:creationId xmlns:p14="http://schemas.microsoft.com/office/powerpoint/2010/main" val="2623708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Prophet (Deut.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predicts the coming of another prophet who will give God’s commands. What must God’s people do in response to this prophet (v15, 18-19)?</a:t>
            </a:r>
          </a:p>
          <a:p>
            <a:r>
              <a:rPr lang="en-US" sz="2800" dirty="0"/>
              <a:t>What tests must a true prophet from God pass (v20-22, see also 13:1-5)?</a:t>
            </a:r>
          </a:p>
        </p:txBody>
      </p:sp>
    </p:spTree>
    <p:extLst>
      <p:ext uri="{BB962C8B-B14F-4D97-AF65-F5344CB8AC3E}">
        <p14:creationId xmlns:p14="http://schemas.microsoft.com/office/powerpoint/2010/main" val="3704417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Prophet (Deut.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predicts the coming of another prophet who will give God’s commands. What must God’s people do in response to this prophet (v15, 18-19)?</a:t>
            </a:r>
          </a:p>
          <a:p>
            <a:r>
              <a:rPr lang="en-US" sz="2800" dirty="0"/>
              <a:t>What tests must a true prophet from God pass (v20-22, see also 13:1-5)?</a:t>
            </a:r>
          </a:p>
          <a:p>
            <a:r>
              <a:rPr lang="en-US" sz="2800" dirty="0"/>
              <a:t>Who is the final fulfillment of this coming prophet (read John 6:14, 7:40; Acts 3:18-24, 7:37)?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2915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Curse (Deut.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v22-23.  Who is cursed in these verses?</a:t>
            </a:r>
          </a:p>
        </p:txBody>
      </p:sp>
    </p:spTree>
    <p:extLst>
      <p:ext uri="{BB962C8B-B14F-4D97-AF65-F5344CB8AC3E}">
        <p14:creationId xmlns:p14="http://schemas.microsoft.com/office/powerpoint/2010/main" val="961059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Curse (Deut.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v22-23.  Who is cursed in these verses?</a:t>
            </a:r>
          </a:p>
          <a:p>
            <a:r>
              <a:rPr lang="en-US" sz="2800" dirty="0"/>
              <a:t>Read 27:26.  Who is cursed in these verses?</a:t>
            </a:r>
          </a:p>
        </p:txBody>
      </p:sp>
    </p:spTree>
    <p:extLst>
      <p:ext uri="{BB962C8B-B14F-4D97-AF65-F5344CB8AC3E}">
        <p14:creationId xmlns:p14="http://schemas.microsoft.com/office/powerpoint/2010/main" val="1646253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Curse (Deut. 21)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v22-23.  Who is cursed in these verses?</a:t>
            </a:r>
          </a:p>
          <a:p>
            <a:r>
              <a:rPr lang="en-US" sz="2800" dirty="0"/>
              <a:t>Read 27:26.  Who is cursed in these verses?</a:t>
            </a:r>
          </a:p>
          <a:p>
            <a:r>
              <a:rPr lang="en-US" sz="2800" dirty="0"/>
              <a:t>Read Galatians 3:10-14.  How does Paul apply these verses to us and Jesus?</a:t>
            </a:r>
          </a:p>
        </p:txBody>
      </p:sp>
    </p:spTree>
    <p:extLst>
      <p:ext uri="{BB962C8B-B14F-4D97-AF65-F5344CB8AC3E}">
        <p14:creationId xmlns:p14="http://schemas.microsoft.com/office/powerpoint/2010/main" val="2446590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616464" cy="4322124"/>
          </a:xfrm>
        </p:spPr>
        <p:txBody>
          <a:bodyPr>
            <a:normAutofit/>
          </a:bodyPr>
          <a:lstStyle/>
          <a:p>
            <a:r>
              <a:rPr lang="en-US" sz="2800" dirty="0"/>
              <a:t>We can learn principles from the civil and ceremonial laws of Moses to apply to our lives.</a:t>
            </a:r>
          </a:p>
        </p:txBody>
      </p:sp>
    </p:spTree>
    <p:extLst>
      <p:ext uri="{BB962C8B-B14F-4D97-AF65-F5344CB8AC3E}">
        <p14:creationId xmlns:p14="http://schemas.microsoft.com/office/powerpoint/2010/main" val="3079418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629343" cy="4322124"/>
          </a:xfrm>
        </p:spPr>
        <p:txBody>
          <a:bodyPr>
            <a:normAutofit/>
          </a:bodyPr>
          <a:lstStyle/>
          <a:p>
            <a:r>
              <a:rPr lang="en-US" sz="2800" dirty="0"/>
              <a:t>We can learn principles from the civil and ceremonial laws of Moses to apply to our lives.</a:t>
            </a:r>
          </a:p>
          <a:p>
            <a:r>
              <a:rPr lang="en-US" sz="2800" dirty="0"/>
              <a:t>Civil laws that explain and apply the 10 Commandments can help us understand how to better apply the 10 Commandments in our lives.</a:t>
            </a:r>
          </a:p>
        </p:txBody>
      </p:sp>
    </p:spTree>
    <p:extLst>
      <p:ext uri="{BB962C8B-B14F-4D97-AF65-F5344CB8AC3E}">
        <p14:creationId xmlns:p14="http://schemas.microsoft.com/office/powerpoint/2010/main" val="3186157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642221" cy="4322124"/>
          </a:xfrm>
        </p:spPr>
        <p:txBody>
          <a:bodyPr>
            <a:normAutofit/>
          </a:bodyPr>
          <a:lstStyle/>
          <a:p>
            <a:r>
              <a:rPr lang="en-US" sz="2800" dirty="0"/>
              <a:t>We can learn principles from the civil and ceremonial laws of Moses to apply to our lives.</a:t>
            </a:r>
          </a:p>
          <a:p>
            <a:r>
              <a:rPr lang="en-US" sz="2800" dirty="0"/>
              <a:t>Civil laws that explain and apply the 10 Commandments can help us understand how to better apply the 10 Commandments in our lives.</a:t>
            </a:r>
          </a:p>
          <a:p>
            <a:r>
              <a:rPr lang="en-US" sz="2800" dirty="0"/>
              <a:t>There are moral universal laws that we need to live out.</a:t>
            </a:r>
          </a:p>
        </p:txBody>
      </p:sp>
    </p:spTree>
    <p:extLst>
      <p:ext uri="{BB962C8B-B14F-4D97-AF65-F5344CB8AC3E}">
        <p14:creationId xmlns:p14="http://schemas.microsoft.com/office/powerpoint/2010/main" val="4169651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0158" y="2052918"/>
            <a:ext cx="10689465" cy="4322124"/>
          </a:xfrm>
        </p:spPr>
        <p:txBody>
          <a:bodyPr>
            <a:normAutofit/>
          </a:bodyPr>
          <a:lstStyle/>
          <a:p>
            <a:r>
              <a:rPr lang="en-US" sz="2800" dirty="0"/>
              <a:t>We can learn principles from the civil and ceremonial laws of Moses to apply to our lives.</a:t>
            </a:r>
          </a:p>
          <a:p>
            <a:r>
              <a:rPr lang="en-US" sz="2800" dirty="0"/>
              <a:t>Civil laws that explain and apply the 10 Commandments can help us understand how to better apply the 10 Commandments in our lives.</a:t>
            </a:r>
          </a:p>
          <a:p>
            <a:r>
              <a:rPr lang="en-US" sz="2800" dirty="0"/>
              <a:t>There are moral universal laws that we need to live out.</a:t>
            </a:r>
          </a:p>
          <a:p>
            <a:r>
              <a:rPr lang="en-US" sz="2800" dirty="0"/>
              <a:t>Jesus is the promised Prophet to whom we must listen, and he became a curse as he was hung on a tree to save us from the curse that we deserve for our disobedience.</a:t>
            </a:r>
          </a:p>
        </p:txBody>
      </p:sp>
    </p:spTree>
    <p:extLst>
      <p:ext uri="{BB962C8B-B14F-4D97-AF65-F5344CB8AC3E}">
        <p14:creationId xmlns:p14="http://schemas.microsoft.com/office/powerpoint/2010/main" val="4152045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0F712D-8372-C155-964C-61F6EBE41744}"/>
              </a:ext>
            </a:extLst>
          </p:cNvPr>
          <p:cNvSpPr txBox="1"/>
          <p:nvPr/>
        </p:nvSpPr>
        <p:spPr>
          <a:xfrm>
            <a:off x="2671024" y="3105834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06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91</TotalTime>
  <Words>1231</Words>
  <Application>Microsoft Office PowerPoint</Application>
  <PresentationFormat>Widescreen</PresentationFormat>
  <Paragraphs>76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Century Gothic</vt:lpstr>
      <vt:lpstr>Wingdings 3</vt:lpstr>
      <vt:lpstr>Ion</vt:lpstr>
      <vt:lpstr>Laws, Laws, Laws</vt:lpstr>
      <vt:lpstr>Festivals (Deut. 16)</vt:lpstr>
      <vt:lpstr>Festivals (Deut. 16)</vt:lpstr>
      <vt:lpstr>The King (Deut. 17)</vt:lpstr>
      <vt:lpstr>The King (Deut. 17)</vt:lpstr>
      <vt:lpstr>The King (Deut. 17)</vt:lpstr>
      <vt:lpstr>The King (Deut. 17)</vt:lpstr>
      <vt:lpstr>Purge (Deut. 17, 19, 21)</vt:lpstr>
      <vt:lpstr>Purge (Deut. 17, 19, 21)</vt:lpstr>
      <vt:lpstr>Purge (Deut. 17, 19, 21)</vt:lpstr>
      <vt:lpstr>Abomination (Deut. 18)</vt:lpstr>
      <vt:lpstr>Abomination (Deut. 18)</vt:lpstr>
      <vt:lpstr>Murder (Deut. 19-21)</vt:lpstr>
      <vt:lpstr>Murder (Deut. 19-21)</vt:lpstr>
      <vt:lpstr>Murder (Deut. 19-21)</vt:lpstr>
      <vt:lpstr>The Prophet (Deut. 18)</vt:lpstr>
      <vt:lpstr>The Prophet (Deut. 18)</vt:lpstr>
      <vt:lpstr>The Prophet (Deut. 18)</vt:lpstr>
      <vt:lpstr>A Curse (Deut. 21)</vt:lpstr>
      <vt:lpstr>A Curse (Deut. 21)</vt:lpstr>
      <vt:lpstr>A Curse (Deut. 21)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Laws, Laws, Laws</dc:title>
  <dc:creator>Brian Mikul</dc:creator>
  <cp:lastModifiedBy>Brian Mikul</cp:lastModifiedBy>
  <cp:revision>12</cp:revision>
  <dcterms:created xsi:type="dcterms:W3CDTF">2022-09-27T12:33:54Z</dcterms:created>
  <dcterms:modified xsi:type="dcterms:W3CDTF">2026-03-07T17:09:28Z</dcterms:modified>
</cp:coreProperties>
</file>