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6" r:id="rId4"/>
    <p:sldId id="259" r:id="rId5"/>
    <p:sldId id="267" r:id="rId6"/>
    <p:sldId id="268" r:id="rId7"/>
    <p:sldId id="286" r:id="rId8"/>
    <p:sldId id="269" r:id="rId9"/>
    <p:sldId id="258" r:id="rId10"/>
    <p:sldId id="270" r:id="rId11"/>
    <p:sldId id="271" r:id="rId12"/>
    <p:sldId id="272" r:id="rId13"/>
    <p:sldId id="287" r:id="rId14"/>
    <p:sldId id="261" r:id="rId15"/>
    <p:sldId id="273" r:id="rId16"/>
    <p:sldId id="260" r:id="rId17"/>
    <p:sldId id="274" r:id="rId18"/>
    <p:sldId id="275" r:id="rId19"/>
    <p:sldId id="263" r:id="rId20"/>
    <p:sldId id="276" r:id="rId21"/>
    <p:sldId id="277" r:id="rId22"/>
    <p:sldId id="262" r:id="rId23"/>
    <p:sldId id="278" r:id="rId24"/>
    <p:sldId id="279" r:id="rId25"/>
    <p:sldId id="264" r:id="rId26"/>
    <p:sldId id="280" r:id="rId27"/>
    <p:sldId id="281" r:id="rId28"/>
    <p:sldId id="282" r:id="rId29"/>
    <p:sldId id="283" r:id="rId30"/>
    <p:sldId id="265" r:id="rId31"/>
    <p:sldId id="284" r:id="rId32"/>
    <p:sldId id="285" r:id="rId33"/>
    <p:sldId id="288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FFFDF8-6208-4897-B204-245A78865F26}" v="1" dt="2026-03-07T17:10:15.6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6/11/relationships/changesInfo" Target="changesInfos/changesInfo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an Mikul" userId="378ea6b818ca0114" providerId="LiveId" clId="{F374762F-E36D-4E4E-B9E4-01D4E4BEDB77}"/>
    <pc:docChg chg="addSld modSld">
      <pc:chgData name="Brian Mikul" userId="378ea6b818ca0114" providerId="LiveId" clId="{F374762F-E36D-4E4E-B9E4-01D4E4BEDB77}" dt="2026-03-07T17:10:15.680" v="0"/>
      <pc:docMkLst>
        <pc:docMk/>
      </pc:docMkLst>
      <pc:sldChg chg="add">
        <pc:chgData name="Brian Mikul" userId="378ea6b818ca0114" providerId="LiveId" clId="{F374762F-E36D-4E4E-B9E4-01D4E4BEDB77}" dt="2026-03-07T17:10:15.680" v="0"/>
        <pc:sldMkLst>
          <pc:docMk/>
          <pc:sldMk cId="2673006312" sldId="28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Two Paths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Deuteronomy 27-30</a:t>
            </a:r>
          </a:p>
        </p:txBody>
      </p:sp>
    </p:spTree>
    <p:extLst>
      <p:ext uri="{BB962C8B-B14F-4D97-AF65-F5344CB8AC3E}">
        <p14:creationId xmlns:p14="http://schemas.microsoft.com/office/powerpoint/2010/main" val="2957114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Path of Obedience (Deut. 27)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62671" cy="4195481"/>
          </a:xfrm>
        </p:spPr>
        <p:txBody>
          <a:bodyPr>
            <a:normAutofit/>
          </a:bodyPr>
          <a:lstStyle/>
          <a:p>
            <a:r>
              <a:rPr lang="en-US" sz="2800" dirty="0"/>
              <a:t>Moses present two paths to the people of Israel.  The first path is the path of obedience.</a:t>
            </a:r>
          </a:p>
        </p:txBody>
      </p:sp>
    </p:spTree>
    <p:extLst>
      <p:ext uri="{BB962C8B-B14F-4D97-AF65-F5344CB8AC3E}">
        <p14:creationId xmlns:p14="http://schemas.microsoft.com/office/powerpoint/2010/main" val="25429292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Path of Obedience (Deut. 27)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62671" cy="4195481"/>
          </a:xfrm>
        </p:spPr>
        <p:txBody>
          <a:bodyPr>
            <a:normAutofit/>
          </a:bodyPr>
          <a:lstStyle/>
          <a:p>
            <a:r>
              <a:rPr lang="en-US" sz="2800" dirty="0"/>
              <a:t>Moses present two paths to the people of Israel.  The first path is the path of obedience.</a:t>
            </a:r>
          </a:p>
          <a:p>
            <a:r>
              <a:rPr lang="en-US" sz="2800" dirty="0"/>
              <a:t>Read 27:9-10.  Why would this path be the expected path for Israel to follow?</a:t>
            </a:r>
          </a:p>
        </p:txBody>
      </p:sp>
    </p:spTree>
    <p:extLst>
      <p:ext uri="{BB962C8B-B14F-4D97-AF65-F5344CB8AC3E}">
        <p14:creationId xmlns:p14="http://schemas.microsoft.com/office/powerpoint/2010/main" val="1391277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Path of Obedience (Deut. 28-30)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62671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28:47, 30:2, 6, 10, 14. Describe the heart of a person who takes the path of obedience.*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228316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Path of Obedience (Deut. 28-30)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62671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28:47, 30:2, 6, 10, 14. Describe the heart of a person who takes the path of obedience.*</a:t>
            </a:r>
          </a:p>
          <a:p>
            <a:r>
              <a:rPr lang="en-US" sz="2800" dirty="0"/>
              <a:t>Read 29:4 &amp; 30:6.  How does a person get this kind of heart?  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40801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Path of Obedience (Deut. 28-30)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62671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28:47, 30:2, 6, 10, 14. Describe the heart of a person who takes the path of obedience.*</a:t>
            </a:r>
          </a:p>
          <a:p>
            <a:r>
              <a:rPr lang="en-US" sz="2800" dirty="0"/>
              <a:t>Read 29:4 &amp; 30:6.  How does a person get this kind of heart?  </a:t>
            </a:r>
          </a:p>
          <a:p>
            <a:r>
              <a:rPr lang="en-US" sz="2800" dirty="0"/>
              <a:t>Knowing where such a heart comes from, what should be our attitude toward God?  </a:t>
            </a:r>
          </a:p>
        </p:txBody>
      </p:sp>
    </p:spTree>
    <p:extLst>
      <p:ext uri="{BB962C8B-B14F-4D97-AF65-F5344CB8AC3E}">
        <p14:creationId xmlns:p14="http://schemas.microsoft.com/office/powerpoint/2010/main" val="40544078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Path of Obedience (Deut. 28-30)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62671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28:47, 30:2, 6, 10, 14. Describe the heart of a person who takes the path of obedience.*</a:t>
            </a:r>
          </a:p>
          <a:p>
            <a:r>
              <a:rPr lang="en-US" sz="2800" dirty="0"/>
              <a:t>Read 29:4 &amp; 30:6.  How does a person get this kind of heart?  </a:t>
            </a:r>
          </a:p>
          <a:p>
            <a:r>
              <a:rPr lang="en-US" sz="2800" dirty="0"/>
              <a:t>Knowing where such a heart comes from, what should be our attitude toward God?  Toward others?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127152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Path of Obedience (Deut. 28-30)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62671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28:47, 30:2, 6, 10, 14. Describe the heart of a person who takes the path of obedience.*</a:t>
            </a:r>
          </a:p>
          <a:p>
            <a:r>
              <a:rPr lang="en-US" sz="2800" dirty="0"/>
              <a:t>Read 29:4 &amp; 30:6.  How does a person get this kind of heart?  </a:t>
            </a:r>
          </a:p>
          <a:p>
            <a:r>
              <a:rPr lang="en-US" sz="2800" dirty="0"/>
              <a:t>Knowing where such a heart comes from, what should be our attitude toward God?  Toward others?</a:t>
            </a:r>
          </a:p>
          <a:p>
            <a:r>
              <a:rPr lang="en-US" sz="2800" dirty="0"/>
              <a:t>Skim 28:1-14.  What will be the results for Israel if they follow the path of obedience?*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163936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Path of Disobedience (Deut. 29-30)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49792" cy="4515307"/>
          </a:xfrm>
        </p:spPr>
        <p:txBody>
          <a:bodyPr>
            <a:normAutofit/>
          </a:bodyPr>
          <a:lstStyle/>
          <a:p>
            <a:r>
              <a:rPr lang="en-US" sz="2800" dirty="0"/>
              <a:t>The second path is the path of disobedience.  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205226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Path of Disobedience (Deut. 29-30)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49792" cy="4515307"/>
          </a:xfrm>
        </p:spPr>
        <p:txBody>
          <a:bodyPr>
            <a:normAutofit/>
          </a:bodyPr>
          <a:lstStyle/>
          <a:p>
            <a:r>
              <a:rPr lang="en-US" sz="2800" dirty="0"/>
              <a:t>The second path is the path of disobedience.  </a:t>
            </a:r>
          </a:p>
          <a:p>
            <a:r>
              <a:rPr lang="en-US" sz="2800" dirty="0"/>
              <a:t>Read 29:4, 18-19, 30:17.  Describe the heart of a person who takes this path.*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183081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Path of Disobedience (Deut. 29-30)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49792" cy="4515307"/>
          </a:xfrm>
        </p:spPr>
        <p:txBody>
          <a:bodyPr>
            <a:normAutofit/>
          </a:bodyPr>
          <a:lstStyle/>
          <a:p>
            <a:r>
              <a:rPr lang="en-US" sz="2800" dirty="0"/>
              <a:t>The second path is the path of disobedience.  </a:t>
            </a:r>
          </a:p>
          <a:p>
            <a:r>
              <a:rPr lang="en-US" sz="2800" dirty="0"/>
              <a:t>Read 29:4, 18-19, 30:17.  Describe the heart of a person who takes this path.*</a:t>
            </a:r>
          </a:p>
          <a:p>
            <a:r>
              <a:rPr lang="en-US" sz="2800" dirty="0"/>
              <a:t>Read Hebrews 3:7-13.  How does this description compare to Deuteronomy?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870982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Path of Disobedience (Deut. 29-30)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49792" cy="4515307"/>
          </a:xfrm>
        </p:spPr>
        <p:txBody>
          <a:bodyPr>
            <a:normAutofit/>
          </a:bodyPr>
          <a:lstStyle/>
          <a:p>
            <a:r>
              <a:rPr lang="en-US" sz="2800" dirty="0"/>
              <a:t>The second path is the path of disobedience.  </a:t>
            </a:r>
          </a:p>
          <a:p>
            <a:r>
              <a:rPr lang="en-US" sz="2800" dirty="0"/>
              <a:t>Read 29:4, 18-19, 30:17.  Describe the heart of a person who takes this path.*</a:t>
            </a:r>
          </a:p>
          <a:p>
            <a:r>
              <a:rPr lang="en-US" sz="2800" dirty="0"/>
              <a:t>Read Hebrews 3:7-13.  How does this description compare to Deuteronomy?</a:t>
            </a:r>
          </a:p>
          <a:p>
            <a:r>
              <a:rPr lang="en-US" sz="2800" dirty="0"/>
              <a:t>Where do see evidence of this kind of heart in our culture today?  </a:t>
            </a:r>
          </a:p>
        </p:txBody>
      </p:sp>
    </p:spTree>
    <p:extLst>
      <p:ext uri="{BB962C8B-B14F-4D97-AF65-F5344CB8AC3E}">
        <p14:creationId xmlns:p14="http://schemas.microsoft.com/office/powerpoint/2010/main" val="20314154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Path of Disobedience (Deut. 29-30)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49792" cy="4515307"/>
          </a:xfrm>
        </p:spPr>
        <p:txBody>
          <a:bodyPr>
            <a:normAutofit/>
          </a:bodyPr>
          <a:lstStyle/>
          <a:p>
            <a:r>
              <a:rPr lang="en-US" sz="2800" dirty="0"/>
              <a:t>The second path is the path of disobedience.  </a:t>
            </a:r>
          </a:p>
          <a:p>
            <a:r>
              <a:rPr lang="en-US" sz="2800" dirty="0"/>
              <a:t>Read 29:4, 18-19, 30:17.  Describe the heart of a person who takes this path.*</a:t>
            </a:r>
          </a:p>
          <a:p>
            <a:r>
              <a:rPr lang="en-US" sz="2800" dirty="0"/>
              <a:t>Read Hebrews 3:7-13.  How does this description compare to Deuteronomy?</a:t>
            </a:r>
          </a:p>
          <a:p>
            <a:r>
              <a:rPr lang="en-US" sz="2800" dirty="0"/>
              <a:t>Where do see evidence of this kind of heart in our culture today?  In our own hearts?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343746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Path of Disobedience (Deut. 28)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49792" cy="4515307"/>
          </a:xfrm>
        </p:spPr>
        <p:txBody>
          <a:bodyPr>
            <a:normAutofit/>
          </a:bodyPr>
          <a:lstStyle/>
          <a:p>
            <a:r>
              <a:rPr lang="en-US" sz="2800" dirty="0"/>
              <a:t>Skim 28:15-68.  What will be the results for Israel if they follow the path of disobedience?*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362858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Path of Disobedience (Deut. 28)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49792" cy="4515307"/>
          </a:xfrm>
        </p:spPr>
        <p:txBody>
          <a:bodyPr>
            <a:normAutofit/>
          </a:bodyPr>
          <a:lstStyle/>
          <a:p>
            <a:r>
              <a:rPr lang="en-US" sz="2800" dirty="0"/>
              <a:t>Skim 28:15-68.  What will be the results for Israel if they follow the path of disobedience?*</a:t>
            </a:r>
          </a:p>
          <a:p>
            <a:r>
              <a:rPr lang="en-US" sz="2800" dirty="0"/>
              <a:t>Compare the results of the two paths.  What do you notice?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279402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Focus On One Result (Deut. 28)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101308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v20 &amp; 28-29.  What result of disobedience is given in these verses?</a:t>
            </a:r>
          </a:p>
        </p:txBody>
      </p:sp>
    </p:spTree>
    <p:extLst>
      <p:ext uri="{BB962C8B-B14F-4D97-AF65-F5344CB8AC3E}">
        <p14:creationId xmlns:p14="http://schemas.microsoft.com/office/powerpoint/2010/main" val="21913049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Focus On One Result (Deut. 28)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101308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v20 &amp; 28-29.  What result of disobedience is given in these verses?</a:t>
            </a:r>
          </a:p>
          <a:p>
            <a:r>
              <a:rPr lang="en-US" sz="2800" dirty="0"/>
              <a:t>Read Romans 1:21-22 &amp; Ephesians 4:17-18.  How do Paul’s words compare to Deuteronomy?</a:t>
            </a:r>
          </a:p>
        </p:txBody>
      </p:sp>
    </p:spTree>
    <p:extLst>
      <p:ext uri="{BB962C8B-B14F-4D97-AF65-F5344CB8AC3E}">
        <p14:creationId xmlns:p14="http://schemas.microsoft.com/office/powerpoint/2010/main" val="28369851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Focus On One Result (Deut. 28)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101308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v20 &amp; 28-29.  What result of disobedience is given in these verses?</a:t>
            </a:r>
          </a:p>
          <a:p>
            <a:r>
              <a:rPr lang="en-US" sz="2800" dirty="0"/>
              <a:t>Read Romans 1:21-22 &amp; Ephesians 4:17-18.  How do Paul’s words compare to Deuteronomy?</a:t>
            </a:r>
          </a:p>
          <a:p>
            <a:r>
              <a:rPr lang="en-US" sz="2800" dirty="0"/>
              <a:t>Where do you see the fulfillment of these words in our culture today?  Give examples.</a:t>
            </a:r>
          </a:p>
        </p:txBody>
      </p:sp>
    </p:spTree>
    <p:extLst>
      <p:ext uri="{BB962C8B-B14F-4D97-AF65-F5344CB8AC3E}">
        <p14:creationId xmlns:p14="http://schemas.microsoft.com/office/powerpoint/2010/main" val="34767619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Return (Deut. 30)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11418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Skim v1-10.  What does God promise to Israel if they return to Him after taking the wrong path?</a:t>
            </a:r>
          </a:p>
        </p:txBody>
      </p:sp>
    </p:spTree>
    <p:extLst>
      <p:ext uri="{BB962C8B-B14F-4D97-AF65-F5344CB8AC3E}">
        <p14:creationId xmlns:p14="http://schemas.microsoft.com/office/powerpoint/2010/main" val="12883098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Return (Deut. 30)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11418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Skim v1-10.  What does God promise to Israel if they return to Him after taking the wrong path?</a:t>
            </a:r>
          </a:p>
          <a:p>
            <a:r>
              <a:rPr lang="en-US" sz="2800" dirty="0"/>
              <a:t>How do we see this happen in Israel’s history?</a:t>
            </a:r>
          </a:p>
        </p:txBody>
      </p:sp>
    </p:spTree>
    <p:extLst>
      <p:ext uri="{BB962C8B-B14F-4D97-AF65-F5344CB8AC3E}">
        <p14:creationId xmlns:p14="http://schemas.microsoft.com/office/powerpoint/2010/main" val="41235847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Return (Deut. 30)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114187" cy="4195481"/>
          </a:xfrm>
        </p:spPr>
        <p:txBody>
          <a:bodyPr>
            <a:normAutofit/>
          </a:bodyPr>
          <a:lstStyle/>
          <a:p>
            <a:r>
              <a:rPr lang="en-US" sz="2800" dirty="0"/>
              <a:t>Skim v1-10.  What does God promise to Israel if they return to Him after taking the wrong path?</a:t>
            </a:r>
          </a:p>
          <a:p>
            <a:r>
              <a:rPr lang="en-US" sz="2800" dirty="0"/>
              <a:t>How do we see this happen in Israel’s history?</a:t>
            </a:r>
          </a:p>
          <a:p>
            <a:r>
              <a:rPr lang="en-US" sz="2800" dirty="0"/>
              <a:t>How is the promise in v6 fulfilled (see Hebrews 8:10-12)?</a:t>
            </a:r>
          </a:p>
        </p:txBody>
      </p:sp>
    </p:spTree>
    <p:extLst>
      <p:ext uri="{BB962C8B-B14F-4D97-AF65-F5344CB8AC3E}">
        <p14:creationId xmlns:p14="http://schemas.microsoft.com/office/powerpoint/2010/main" val="12094198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Word (Deut. 29-30)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101308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29:29 &amp; 30:11-14.  What is the purpose of the Word?  </a:t>
            </a:r>
          </a:p>
        </p:txBody>
      </p:sp>
    </p:spTree>
    <p:extLst>
      <p:ext uri="{BB962C8B-B14F-4D97-AF65-F5344CB8AC3E}">
        <p14:creationId xmlns:p14="http://schemas.microsoft.com/office/powerpoint/2010/main" val="42095908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Word (Deut. 29-30)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101308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29:29 &amp; 30:11-14.  What is the purpose of the Word?  </a:t>
            </a:r>
          </a:p>
          <a:p>
            <a:r>
              <a:rPr lang="en-US" sz="2800" dirty="0"/>
              <a:t>How then should we approach and not approach the Word according to these verses? </a:t>
            </a:r>
          </a:p>
        </p:txBody>
      </p:sp>
    </p:spTree>
    <p:extLst>
      <p:ext uri="{BB962C8B-B14F-4D97-AF65-F5344CB8AC3E}">
        <p14:creationId xmlns:p14="http://schemas.microsoft.com/office/powerpoint/2010/main" val="35395459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Word (Deut. 29-30)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101308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29:29 &amp; 30:11-14.  What is the purpose of the Word?  </a:t>
            </a:r>
          </a:p>
          <a:p>
            <a:r>
              <a:rPr lang="en-US" sz="2800" dirty="0"/>
              <a:t>How then should we approach and not approach the Word according to these verses? </a:t>
            </a:r>
          </a:p>
          <a:p>
            <a:r>
              <a:rPr lang="en-US" sz="2800" dirty="0"/>
              <a:t>How does Hebrews 2:1 add to your answer? </a:t>
            </a:r>
          </a:p>
        </p:txBody>
      </p:sp>
    </p:spTree>
    <p:extLst>
      <p:ext uri="{BB962C8B-B14F-4D97-AF65-F5344CB8AC3E}">
        <p14:creationId xmlns:p14="http://schemas.microsoft.com/office/powerpoint/2010/main" val="6998456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Choice (Deut. 30)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72519" cy="4195481"/>
          </a:xfrm>
        </p:spPr>
        <p:txBody>
          <a:bodyPr>
            <a:normAutofit/>
          </a:bodyPr>
          <a:lstStyle/>
          <a:p>
            <a:r>
              <a:rPr lang="en-US" sz="2800" dirty="0"/>
              <a:t>What choice is set before them (and us)?</a:t>
            </a:r>
          </a:p>
        </p:txBody>
      </p:sp>
    </p:spTree>
    <p:extLst>
      <p:ext uri="{BB962C8B-B14F-4D97-AF65-F5344CB8AC3E}">
        <p14:creationId xmlns:p14="http://schemas.microsoft.com/office/powerpoint/2010/main" val="9655334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Choice (Deut. 30)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72519" cy="4195481"/>
          </a:xfrm>
        </p:spPr>
        <p:txBody>
          <a:bodyPr>
            <a:normAutofit/>
          </a:bodyPr>
          <a:lstStyle/>
          <a:p>
            <a:r>
              <a:rPr lang="en-US" sz="2800" dirty="0"/>
              <a:t>What choice is set before them (and us)?</a:t>
            </a:r>
          </a:p>
          <a:p>
            <a:r>
              <a:rPr lang="en-US" sz="2800" dirty="0"/>
              <a:t>How do they/we choose death (v17-18)?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050584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Choice (Deut. 30)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72519" cy="4195481"/>
          </a:xfrm>
        </p:spPr>
        <p:txBody>
          <a:bodyPr>
            <a:normAutofit/>
          </a:bodyPr>
          <a:lstStyle/>
          <a:p>
            <a:r>
              <a:rPr lang="en-US" sz="2800" dirty="0"/>
              <a:t>What choice is set before them (and us)?</a:t>
            </a:r>
          </a:p>
          <a:p>
            <a:r>
              <a:rPr lang="en-US" sz="2800" dirty="0"/>
              <a:t>How do they/we choose death (v17-18)?</a:t>
            </a:r>
          </a:p>
          <a:p>
            <a:r>
              <a:rPr lang="en-US" sz="2800" dirty="0"/>
              <a:t>What does it look like to choose life (v15-16, 19-20)?</a:t>
            </a:r>
          </a:p>
        </p:txBody>
      </p:sp>
    </p:spTree>
    <p:extLst>
      <p:ext uri="{BB962C8B-B14F-4D97-AF65-F5344CB8AC3E}">
        <p14:creationId xmlns:p14="http://schemas.microsoft.com/office/powerpoint/2010/main" val="36194424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Choice (Deut. 30)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72519" cy="4195481"/>
          </a:xfrm>
        </p:spPr>
        <p:txBody>
          <a:bodyPr>
            <a:normAutofit/>
          </a:bodyPr>
          <a:lstStyle/>
          <a:p>
            <a:r>
              <a:rPr lang="en-US" sz="2800" dirty="0"/>
              <a:t>What choice is set before them (and us)?</a:t>
            </a:r>
          </a:p>
          <a:p>
            <a:r>
              <a:rPr lang="en-US" sz="2800" dirty="0"/>
              <a:t>How do they/we choose death (v17-18)?</a:t>
            </a:r>
          </a:p>
          <a:p>
            <a:r>
              <a:rPr lang="en-US" sz="2800" dirty="0"/>
              <a:t>What does it look like to choose life (v15-16, 19-20)?</a:t>
            </a:r>
          </a:p>
          <a:p>
            <a:r>
              <a:rPr lang="en-US" sz="2800" dirty="0"/>
              <a:t>In v20, what does it mean that “he is your life”?</a:t>
            </a:r>
          </a:p>
        </p:txBody>
      </p:sp>
    </p:spTree>
    <p:extLst>
      <p:ext uri="{BB962C8B-B14F-4D97-AF65-F5344CB8AC3E}">
        <p14:creationId xmlns:p14="http://schemas.microsoft.com/office/powerpoint/2010/main" val="10027512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Choice (Deut. 30)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72519" cy="4195481"/>
          </a:xfrm>
        </p:spPr>
        <p:txBody>
          <a:bodyPr>
            <a:normAutofit/>
          </a:bodyPr>
          <a:lstStyle/>
          <a:p>
            <a:r>
              <a:rPr lang="en-US" sz="2800" dirty="0"/>
              <a:t>What choice is set before them (and us)?</a:t>
            </a:r>
          </a:p>
          <a:p>
            <a:r>
              <a:rPr lang="en-US" sz="2800" dirty="0"/>
              <a:t>How do they/we choose death (v17-18)?</a:t>
            </a:r>
          </a:p>
          <a:p>
            <a:r>
              <a:rPr lang="en-US" sz="2800" dirty="0"/>
              <a:t>What does it look like to choose life (v15-16, 19-20)?</a:t>
            </a:r>
          </a:p>
          <a:p>
            <a:r>
              <a:rPr lang="en-US" sz="2800" dirty="0"/>
              <a:t>In v20, what does it mean that “he is your life”?</a:t>
            </a:r>
          </a:p>
          <a:p>
            <a:r>
              <a:rPr lang="en-US" sz="2800" dirty="0"/>
              <a:t>How should we respond to this phrase?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359536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895246" cy="4195481"/>
          </a:xfrm>
        </p:spPr>
        <p:txBody>
          <a:bodyPr>
            <a:normAutofit/>
          </a:bodyPr>
          <a:lstStyle/>
          <a:p>
            <a:r>
              <a:rPr lang="en-US" sz="2800" dirty="0"/>
              <a:t>Two Hearts &gt; Two Paths &gt; Two Results</a:t>
            </a:r>
          </a:p>
        </p:txBody>
      </p:sp>
    </p:spTree>
    <p:extLst>
      <p:ext uri="{BB962C8B-B14F-4D97-AF65-F5344CB8AC3E}">
        <p14:creationId xmlns:p14="http://schemas.microsoft.com/office/powerpoint/2010/main" val="35830962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895246" cy="4195481"/>
          </a:xfrm>
        </p:spPr>
        <p:txBody>
          <a:bodyPr>
            <a:normAutofit/>
          </a:bodyPr>
          <a:lstStyle/>
          <a:p>
            <a:r>
              <a:rPr lang="en-US" sz="2800" dirty="0"/>
              <a:t>Two Hearts &gt; Two Paths &gt; Two Results</a:t>
            </a:r>
          </a:p>
          <a:p>
            <a:r>
              <a:rPr lang="en-US" sz="2800" dirty="0"/>
              <a:t>God is gracious, offering His Word and a way to return.</a:t>
            </a:r>
          </a:p>
        </p:txBody>
      </p:sp>
    </p:spTree>
    <p:extLst>
      <p:ext uri="{BB962C8B-B14F-4D97-AF65-F5344CB8AC3E}">
        <p14:creationId xmlns:p14="http://schemas.microsoft.com/office/powerpoint/2010/main" val="37403285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895246" cy="4195481"/>
          </a:xfrm>
        </p:spPr>
        <p:txBody>
          <a:bodyPr>
            <a:normAutofit/>
          </a:bodyPr>
          <a:lstStyle/>
          <a:p>
            <a:r>
              <a:rPr lang="en-US" sz="2800" dirty="0"/>
              <a:t>Two Hearts &gt; Two Paths &gt; Two Results</a:t>
            </a:r>
          </a:p>
          <a:p>
            <a:r>
              <a:rPr lang="en-US" sz="2800" dirty="0"/>
              <a:t>God is gracious, offering His Word and a way to return.</a:t>
            </a:r>
          </a:p>
          <a:p>
            <a:r>
              <a:rPr lang="en-US" sz="2800" dirty="0"/>
              <a:t>Each person has a choice to follow their own way or find life in the Lord and follow His way.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136343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30F712D-8372-C155-964C-61F6EBE41744}"/>
              </a:ext>
            </a:extLst>
          </p:cNvPr>
          <p:cNvSpPr txBox="1"/>
          <p:nvPr/>
        </p:nvSpPr>
        <p:spPr>
          <a:xfrm>
            <a:off x="2671024" y="3105834"/>
            <a:ext cx="68499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© 2026 Brian J. Mikul. All rights reserved.  Used by permission.</a:t>
            </a:r>
          </a:p>
          <a:p>
            <a:r>
              <a:rPr lang="en-US"/>
              <a:t>Please visit brianjmikul.com for more studies.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0063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68</TotalTime>
  <Words>1283</Words>
  <Application>Microsoft Office PowerPoint</Application>
  <PresentationFormat>Widescreen</PresentationFormat>
  <Paragraphs>107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Century Gothic</vt:lpstr>
      <vt:lpstr>Wingdings 3</vt:lpstr>
      <vt:lpstr>Ion</vt:lpstr>
      <vt:lpstr>Two Paths</vt:lpstr>
      <vt:lpstr>Path of Obedience (Deut. 27)</vt:lpstr>
      <vt:lpstr>Path of Obedience (Deut. 27)</vt:lpstr>
      <vt:lpstr>Path of Obedience (Deut. 28-30)</vt:lpstr>
      <vt:lpstr>Path of Obedience (Deut. 28-30)</vt:lpstr>
      <vt:lpstr>Path of Obedience (Deut. 28-30)</vt:lpstr>
      <vt:lpstr>Path of Obedience (Deut. 28-30)</vt:lpstr>
      <vt:lpstr>Path of Obedience (Deut. 28-30)</vt:lpstr>
      <vt:lpstr>Path of Disobedience (Deut. 29-30)</vt:lpstr>
      <vt:lpstr>Path of Disobedience (Deut. 29-30)</vt:lpstr>
      <vt:lpstr>Path of Disobedience (Deut. 29-30)</vt:lpstr>
      <vt:lpstr>Path of Disobedience (Deut. 29-30)</vt:lpstr>
      <vt:lpstr>Path of Disobedience (Deut. 29-30)</vt:lpstr>
      <vt:lpstr>Path of Disobedience (Deut. 28)</vt:lpstr>
      <vt:lpstr>Path of Disobedience (Deut. 28)</vt:lpstr>
      <vt:lpstr>Focus On One Result (Deut. 28)</vt:lpstr>
      <vt:lpstr>Focus On One Result (Deut. 28)</vt:lpstr>
      <vt:lpstr>Focus On One Result (Deut. 28)</vt:lpstr>
      <vt:lpstr>Return (Deut. 30)</vt:lpstr>
      <vt:lpstr>Return (Deut. 30)</vt:lpstr>
      <vt:lpstr>Return (Deut. 30)</vt:lpstr>
      <vt:lpstr>The Word (Deut. 29-30)</vt:lpstr>
      <vt:lpstr>The Word (Deut. 29-30)</vt:lpstr>
      <vt:lpstr>The Word (Deut. 29-30)</vt:lpstr>
      <vt:lpstr>The Choice (Deut. 30)</vt:lpstr>
      <vt:lpstr>The Choice (Deut. 30)</vt:lpstr>
      <vt:lpstr>The Choice (Deut. 30)</vt:lpstr>
      <vt:lpstr>The Choice (Deut. 30)</vt:lpstr>
      <vt:lpstr>The Choice (Deut. 30)</vt:lpstr>
      <vt:lpstr>Summary</vt:lpstr>
      <vt:lpstr>Summary</vt:lpstr>
      <vt:lpstr>Summary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 Mikul</dc:creator>
  <cp:lastModifiedBy>Brian Mikul</cp:lastModifiedBy>
  <cp:revision>11</cp:revision>
  <dcterms:created xsi:type="dcterms:W3CDTF">2022-10-12T15:05:26Z</dcterms:created>
  <dcterms:modified xsi:type="dcterms:W3CDTF">2026-03-07T17:10:20Z</dcterms:modified>
</cp:coreProperties>
</file>