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6" r:id="rId4"/>
    <p:sldId id="267" r:id="rId5"/>
    <p:sldId id="268" r:id="rId6"/>
    <p:sldId id="269" r:id="rId7"/>
    <p:sldId id="270" r:id="rId8"/>
    <p:sldId id="271" r:id="rId9"/>
    <p:sldId id="259" r:id="rId10"/>
    <p:sldId id="272" r:id="rId11"/>
    <p:sldId id="273" r:id="rId12"/>
    <p:sldId id="261" r:id="rId13"/>
    <p:sldId id="274" r:id="rId14"/>
    <p:sldId id="275" r:id="rId15"/>
    <p:sldId id="276" r:id="rId16"/>
    <p:sldId id="263" r:id="rId17"/>
    <p:sldId id="277" r:id="rId18"/>
    <p:sldId id="278" r:id="rId19"/>
    <p:sldId id="279" r:id="rId20"/>
    <p:sldId id="288" r:id="rId21"/>
    <p:sldId id="280" r:id="rId22"/>
    <p:sldId id="262" r:id="rId23"/>
    <p:sldId id="281" r:id="rId24"/>
    <p:sldId id="264" r:id="rId25"/>
    <p:sldId id="282" r:id="rId26"/>
    <p:sldId id="283" r:id="rId27"/>
    <p:sldId id="290" r:id="rId28"/>
    <p:sldId id="284" r:id="rId29"/>
    <p:sldId id="285" r:id="rId30"/>
    <p:sldId id="289" r:id="rId31"/>
    <p:sldId id="265" r:id="rId32"/>
    <p:sldId id="286" r:id="rId33"/>
    <p:sldId id="287" r:id="rId34"/>
    <p:sldId id="295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EECC97-5055-4810-8B1E-F777608BD0D6}" v="1" dt="2026-05-01T22:09:14.3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Mikul" userId="378ea6b818ca0114" providerId="LiveId" clId="{F374762F-E36D-4E4E-B9E4-01D4E4BEDB77}"/>
    <pc:docChg chg="addSld delSld modSld">
      <pc:chgData name="Brian Mikul" userId="378ea6b818ca0114" providerId="LiveId" clId="{F374762F-E36D-4E4E-B9E4-01D4E4BEDB77}" dt="2026-05-01T22:09:14.358" v="2"/>
      <pc:docMkLst>
        <pc:docMk/>
      </pc:docMkLst>
      <pc:sldChg chg="del">
        <pc:chgData name="Brian Mikul" userId="378ea6b818ca0114" providerId="LiveId" clId="{F374762F-E36D-4E4E-B9E4-01D4E4BEDB77}" dt="2026-05-01T22:08:42.525" v="0" actId="2696"/>
        <pc:sldMkLst>
          <pc:docMk/>
          <pc:sldMk cId="357173220" sldId="258"/>
        </pc:sldMkLst>
      </pc:sldChg>
      <pc:sldChg chg="del">
        <pc:chgData name="Brian Mikul" userId="378ea6b818ca0114" providerId="LiveId" clId="{F374762F-E36D-4E4E-B9E4-01D4E4BEDB77}" dt="2026-05-01T22:08:58.146" v="1" actId="2696"/>
        <pc:sldMkLst>
          <pc:docMk/>
          <pc:sldMk cId="3758755790" sldId="260"/>
        </pc:sldMkLst>
      </pc:sldChg>
      <pc:sldChg chg="add">
        <pc:chgData name="Brian Mikul" userId="378ea6b818ca0114" providerId="LiveId" clId="{F374762F-E36D-4E4E-B9E4-01D4E4BEDB77}" dt="2026-05-01T22:09:14.358" v="2"/>
        <pc:sldMkLst>
          <pc:docMk/>
          <pc:sldMk cId="673696754" sldId="29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Conquest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Joshua 10-13</a:t>
            </a:r>
          </a:p>
        </p:txBody>
      </p:sp>
    </p:spTree>
    <p:extLst>
      <p:ext uri="{BB962C8B-B14F-4D97-AF65-F5344CB8AC3E}">
        <p14:creationId xmlns:p14="http://schemas.microsoft.com/office/powerpoint/2010/main" val="2497165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Southern Conquest (Joshua 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2"/>
            <a:ext cx="11000817" cy="4012413"/>
          </a:xfrm>
        </p:spPr>
        <p:txBody>
          <a:bodyPr>
            <a:normAutofit/>
          </a:bodyPr>
          <a:lstStyle/>
          <a:p>
            <a:r>
              <a:rPr lang="en-US" sz="2800" dirty="0"/>
              <a:t>What happens to the </a:t>
            </a:r>
            <a:r>
              <a:rPr lang="en-US" sz="2800" dirty="0" err="1"/>
              <a:t>Gibeonites</a:t>
            </a:r>
            <a:r>
              <a:rPr lang="en-US" sz="2800" dirty="0"/>
              <a:t>, and how do they respond (v1-6)?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24749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Southern Conquest (Joshua 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2"/>
            <a:ext cx="11000817" cy="4012413"/>
          </a:xfrm>
        </p:spPr>
        <p:txBody>
          <a:bodyPr>
            <a:normAutofit/>
          </a:bodyPr>
          <a:lstStyle/>
          <a:p>
            <a:r>
              <a:rPr lang="en-US" sz="2800" dirty="0"/>
              <a:t>What happens to the </a:t>
            </a:r>
            <a:r>
              <a:rPr lang="en-US" sz="2800" dirty="0" err="1"/>
              <a:t>Gibeonites</a:t>
            </a:r>
            <a:r>
              <a:rPr lang="en-US" sz="2800" dirty="0"/>
              <a:t>, and how do they respond (v1-6)?</a:t>
            </a:r>
          </a:p>
          <a:p>
            <a:r>
              <a:rPr lang="en-US" sz="2800" dirty="0"/>
              <a:t>Read v8.  What does God tell Joshua?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5920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Southern Conquest (Joshua 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2"/>
            <a:ext cx="11000817" cy="4012413"/>
          </a:xfrm>
        </p:spPr>
        <p:txBody>
          <a:bodyPr>
            <a:normAutofit/>
          </a:bodyPr>
          <a:lstStyle/>
          <a:p>
            <a:r>
              <a:rPr lang="en-US" sz="2800" dirty="0"/>
              <a:t>What happens to the </a:t>
            </a:r>
            <a:r>
              <a:rPr lang="en-US" sz="2800" dirty="0" err="1"/>
              <a:t>Gibeonites</a:t>
            </a:r>
            <a:r>
              <a:rPr lang="en-US" sz="2800" dirty="0"/>
              <a:t>, and how do they respond (v1-6)?</a:t>
            </a:r>
          </a:p>
          <a:p>
            <a:r>
              <a:rPr lang="en-US" sz="2800" dirty="0"/>
              <a:t>Read v8.  What does God tell Joshua?</a:t>
            </a:r>
          </a:p>
          <a:p>
            <a:r>
              <a:rPr lang="en-US" sz="2800" dirty="0"/>
              <a:t>How does God fight for Israel (v9-15)?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00947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Southern Conquest (Joshua 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2"/>
            <a:ext cx="11000817" cy="4012413"/>
          </a:xfrm>
        </p:spPr>
        <p:txBody>
          <a:bodyPr>
            <a:normAutofit/>
          </a:bodyPr>
          <a:lstStyle/>
          <a:p>
            <a:r>
              <a:rPr lang="en-US" sz="2800" dirty="0"/>
              <a:t>What happens to the </a:t>
            </a:r>
            <a:r>
              <a:rPr lang="en-US" sz="2800" dirty="0" err="1"/>
              <a:t>Gibeonites</a:t>
            </a:r>
            <a:r>
              <a:rPr lang="en-US" sz="2800" dirty="0"/>
              <a:t>, and how do they respond (v1-6)?</a:t>
            </a:r>
          </a:p>
          <a:p>
            <a:r>
              <a:rPr lang="en-US" sz="2800" dirty="0"/>
              <a:t>Read v8.  What does God tell Joshua?</a:t>
            </a:r>
          </a:p>
          <a:p>
            <a:r>
              <a:rPr lang="en-US" sz="2800" dirty="0"/>
              <a:t>How does God fight for Israel (v9-15)?</a:t>
            </a:r>
          </a:p>
          <a:p>
            <a:r>
              <a:rPr lang="en-US" sz="2800" dirty="0"/>
              <a:t>What does Israel do (v9-28)?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95061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Southern Conquest (Joshua 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2"/>
            <a:ext cx="11000817" cy="4012413"/>
          </a:xfrm>
        </p:spPr>
        <p:txBody>
          <a:bodyPr>
            <a:normAutofit/>
          </a:bodyPr>
          <a:lstStyle/>
          <a:p>
            <a:r>
              <a:rPr lang="en-US" sz="2800" dirty="0"/>
              <a:t>What happens to the </a:t>
            </a:r>
            <a:r>
              <a:rPr lang="en-US" sz="2800" dirty="0" err="1"/>
              <a:t>Gibeonites</a:t>
            </a:r>
            <a:r>
              <a:rPr lang="en-US" sz="2800" dirty="0"/>
              <a:t>, and how do they respond (v1-6)?</a:t>
            </a:r>
          </a:p>
          <a:p>
            <a:r>
              <a:rPr lang="en-US" sz="2800" dirty="0"/>
              <a:t>Read v8.  What does God tell Joshua?</a:t>
            </a:r>
          </a:p>
          <a:p>
            <a:r>
              <a:rPr lang="en-US" sz="2800" dirty="0"/>
              <a:t>How does God fight for Israel (v9-15)?</a:t>
            </a:r>
          </a:p>
          <a:p>
            <a:r>
              <a:rPr lang="en-US" sz="2800" dirty="0"/>
              <a:t>What does Israel do (v9-28)?</a:t>
            </a:r>
          </a:p>
          <a:p>
            <a:r>
              <a:rPr lang="en-US" sz="2800" dirty="0"/>
              <a:t>In the following conquest, what does God do (v30, 32), and what does Israel do?  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53915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Southern Conquest (Joshua 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2"/>
            <a:ext cx="11000817" cy="4012413"/>
          </a:xfrm>
        </p:spPr>
        <p:txBody>
          <a:bodyPr>
            <a:normAutofit/>
          </a:bodyPr>
          <a:lstStyle/>
          <a:p>
            <a:r>
              <a:rPr lang="en-US" sz="2800" dirty="0"/>
              <a:t>What happens to the </a:t>
            </a:r>
            <a:r>
              <a:rPr lang="en-US" sz="2800" dirty="0" err="1"/>
              <a:t>Gibeonites</a:t>
            </a:r>
            <a:r>
              <a:rPr lang="en-US" sz="2800" dirty="0"/>
              <a:t>, and how do they respond (v1-6)?</a:t>
            </a:r>
          </a:p>
          <a:p>
            <a:r>
              <a:rPr lang="en-US" sz="2800" dirty="0"/>
              <a:t>Read v8.  What does God tell Joshua?</a:t>
            </a:r>
          </a:p>
          <a:p>
            <a:r>
              <a:rPr lang="en-US" sz="2800" dirty="0"/>
              <a:t>How does God fight for Israel (v9-15)?</a:t>
            </a:r>
          </a:p>
          <a:p>
            <a:r>
              <a:rPr lang="en-US" sz="2800" dirty="0"/>
              <a:t>What does Israel do (v9-28)?</a:t>
            </a:r>
          </a:p>
          <a:p>
            <a:r>
              <a:rPr lang="en-US" sz="2800" dirty="0"/>
              <a:t>In the following conquest, what does God do (v30, 32), and what does Israel do?  </a:t>
            </a:r>
          </a:p>
          <a:p>
            <a:r>
              <a:rPr lang="en-US" sz="2800" dirty="0"/>
              <a:t>Read v42.  Why did Joshua have success?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33024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Southern Conquest (Joshua 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2"/>
            <a:ext cx="11000817" cy="4012413"/>
          </a:xfrm>
        </p:spPr>
        <p:txBody>
          <a:bodyPr>
            <a:normAutofit/>
          </a:bodyPr>
          <a:lstStyle/>
          <a:p>
            <a:r>
              <a:rPr lang="en-US" sz="2800" dirty="0"/>
              <a:t>What happens to the </a:t>
            </a:r>
            <a:r>
              <a:rPr lang="en-US" sz="2800" dirty="0" err="1"/>
              <a:t>Gibeonites</a:t>
            </a:r>
            <a:r>
              <a:rPr lang="en-US" sz="2800" dirty="0"/>
              <a:t>, and how do they respond (v1-6)?</a:t>
            </a:r>
          </a:p>
          <a:p>
            <a:r>
              <a:rPr lang="en-US" sz="2800" dirty="0"/>
              <a:t>Read v8.  What does God tell Joshua?</a:t>
            </a:r>
          </a:p>
          <a:p>
            <a:r>
              <a:rPr lang="en-US" sz="2800" dirty="0"/>
              <a:t>How does God fight for Israel (v9-15)?</a:t>
            </a:r>
          </a:p>
          <a:p>
            <a:r>
              <a:rPr lang="en-US" sz="2800" dirty="0"/>
              <a:t>What does Israel do (v9-28)?</a:t>
            </a:r>
          </a:p>
          <a:p>
            <a:r>
              <a:rPr lang="en-US" sz="2800" dirty="0"/>
              <a:t>In the following conquest, what does God do (v30, 32), and what does Israel do?  </a:t>
            </a:r>
          </a:p>
          <a:p>
            <a:r>
              <a:rPr lang="en-US" sz="2800" dirty="0"/>
              <a:t>Read v42.  Why did Joshua have success?</a:t>
            </a:r>
          </a:p>
          <a:p>
            <a:r>
              <a:rPr lang="en-US" sz="2800" dirty="0"/>
              <a:t>What principle might we learn from this?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40756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Northern Conquest (Joshua 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756118" cy="4012412"/>
          </a:xfrm>
        </p:spPr>
        <p:txBody>
          <a:bodyPr>
            <a:normAutofit/>
          </a:bodyPr>
          <a:lstStyle/>
          <a:p>
            <a:r>
              <a:rPr lang="en-US" sz="2800" dirty="0"/>
              <a:t>The northern kings gather their armies to fight Israel.</a:t>
            </a:r>
          </a:p>
        </p:txBody>
      </p:sp>
    </p:spTree>
    <p:extLst>
      <p:ext uri="{BB962C8B-B14F-4D97-AF65-F5344CB8AC3E}">
        <p14:creationId xmlns:p14="http://schemas.microsoft.com/office/powerpoint/2010/main" val="37479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Northern Conquest (Joshua 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756118" cy="4012412"/>
          </a:xfrm>
        </p:spPr>
        <p:txBody>
          <a:bodyPr>
            <a:normAutofit/>
          </a:bodyPr>
          <a:lstStyle/>
          <a:p>
            <a:r>
              <a:rPr lang="en-US" sz="2800" dirty="0"/>
              <a:t>The northern kings gather their armies to fight Israel.</a:t>
            </a:r>
          </a:p>
          <a:p>
            <a:r>
              <a:rPr lang="en-US" sz="2800" dirty="0"/>
              <a:t>Read v6.  What does God tell Joshua?</a:t>
            </a:r>
          </a:p>
        </p:txBody>
      </p:sp>
    </p:spTree>
    <p:extLst>
      <p:ext uri="{BB962C8B-B14F-4D97-AF65-F5344CB8AC3E}">
        <p14:creationId xmlns:p14="http://schemas.microsoft.com/office/powerpoint/2010/main" val="4177962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Northern Conquest (Joshua 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756118" cy="4012412"/>
          </a:xfrm>
        </p:spPr>
        <p:txBody>
          <a:bodyPr>
            <a:normAutofit/>
          </a:bodyPr>
          <a:lstStyle/>
          <a:p>
            <a:r>
              <a:rPr lang="en-US" sz="2800" dirty="0"/>
              <a:t>The northern kings gather their armies to fight Israel.</a:t>
            </a:r>
          </a:p>
          <a:p>
            <a:r>
              <a:rPr lang="en-US" sz="2800" dirty="0"/>
              <a:t>Read v6.  What does God tell Joshua?</a:t>
            </a:r>
          </a:p>
          <a:p>
            <a:r>
              <a:rPr lang="en-US" sz="2800" dirty="0"/>
              <a:t>What happens (v7-19)?</a:t>
            </a:r>
          </a:p>
        </p:txBody>
      </p:sp>
    </p:spTree>
    <p:extLst>
      <p:ext uri="{BB962C8B-B14F-4D97-AF65-F5344CB8AC3E}">
        <p14:creationId xmlns:p14="http://schemas.microsoft.com/office/powerpoint/2010/main" val="475544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Northern Conquest (Joshua 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756118" cy="4012412"/>
          </a:xfrm>
        </p:spPr>
        <p:txBody>
          <a:bodyPr>
            <a:normAutofit/>
          </a:bodyPr>
          <a:lstStyle/>
          <a:p>
            <a:r>
              <a:rPr lang="en-US" sz="2800" dirty="0"/>
              <a:t>The northern kings gather their armies to fight Israel.</a:t>
            </a:r>
          </a:p>
          <a:p>
            <a:r>
              <a:rPr lang="en-US" sz="2800" dirty="0"/>
              <a:t>Read v6.  What does God tell Joshua?</a:t>
            </a:r>
          </a:p>
          <a:p>
            <a:r>
              <a:rPr lang="en-US" sz="2800" dirty="0"/>
              <a:t>What happens (v7-19)?</a:t>
            </a:r>
          </a:p>
          <a:p>
            <a:r>
              <a:rPr lang="en-US" sz="2800" dirty="0"/>
              <a:t>Read v9, 12, 15.  Read also 10:40.  What trait in Joshua is emphasized in this passage?</a:t>
            </a:r>
          </a:p>
        </p:txBody>
      </p:sp>
    </p:spTree>
    <p:extLst>
      <p:ext uri="{BB962C8B-B14F-4D97-AF65-F5344CB8AC3E}">
        <p14:creationId xmlns:p14="http://schemas.microsoft.com/office/powerpoint/2010/main" val="3920735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Northern Conquest (Joshua 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756118" cy="4012412"/>
          </a:xfrm>
        </p:spPr>
        <p:txBody>
          <a:bodyPr>
            <a:normAutofit/>
          </a:bodyPr>
          <a:lstStyle/>
          <a:p>
            <a:r>
              <a:rPr lang="en-US" sz="2800" dirty="0"/>
              <a:t>The northern kings gather their armies to fight Israel.</a:t>
            </a:r>
          </a:p>
          <a:p>
            <a:r>
              <a:rPr lang="en-US" sz="2800" dirty="0"/>
              <a:t>Read v6.  What does God tell Joshua?</a:t>
            </a:r>
          </a:p>
          <a:p>
            <a:r>
              <a:rPr lang="en-US" sz="2800" dirty="0"/>
              <a:t>What happens (v7-19)?</a:t>
            </a:r>
          </a:p>
          <a:p>
            <a:r>
              <a:rPr lang="en-US" sz="2800" dirty="0"/>
              <a:t>Read v9, 12, 15.  Read also 10:40.  What trait in Joshua is emphasized in this passage?</a:t>
            </a:r>
          </a:p>
          <a:p>
            <a:r>
              <a:rPr lang="en-US" sz="2800" dirty="0"/>
              <a:t>Why is this important in the context?</a:t>
            </a:r>
          </a:p>
        </p:txBody>
      </p:sp>
    </p:spTree>
    <p:extLst>
      <p:ext uri="{BB962C8B-B14F-4D97-AF65-F5344CB8AC3E}">
        <p14:creationId xmlns:p14="http://schemas.microsoft.com/office/powerpoint/2010/main" val="42207171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Northern Conquest (Joshua 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756118" cy="4012412"/>
          </a:xfrm>
        </p:spPr>
        <p:txBody>
          <a:bodyPr>
            <a:normAutofit/>
          </a:bodyPr>
          <a:lstStyle/>
          <a:p>
            <a:r>
              <a:rPr lang="en-US" sz="2800" dirty="0"/>
              <a:t>The northern kings gather their armies to fight Israel.</a:t>
            </a:r>
          </a:p>
          <a:p>
            <a:r>
              <a:rPr lang="en-US" sz="2800" dirty="0"/>
              <a:t>Read v6.  What does God tell Joshua?</a:t>
            </a:r>
          </a:p>
          <a:p>
            <a:r>
              <a:rPr lang="en-US" sz="2800" dirty="0"/>
              <a:t>What happens (v7-19)?</a:t>
            </a:r>
          </a:p>
          <a:p>
            <a:r>
              <a:rPr lang="en-US" sz="2800" dirty="0"/>
              <a:t>Read v9, 12, 15.  Read also 10:40.  What trait in Joshua is emphasized in this passage?</a:t>
            </a:r>
          </a:p>
          <a:p>
            <a:r>
              <a:rPr lang="en-US" sz="2800" dirty="0"/>
              <a:t>Why is this important in the context?</a:t>
            </a:r>
          </a:p>
          <a:p>
            <a:r>
              <a:rPr lang="en-US" sz="2800" dirty="0"/>
              <a:t>How careful are we to obey God today?</a:t>
            </a:r>
          </a:p>
        </p:txBody>
      </p:sp>
    </p:spTree>
    <p:extLst>
      <p:ext uri="{BB962C8B-B14F-4D97-AF65-F5344CB8AC3E}">
        <p14:creationId xmlns:p14="http://schemas.microsoft.com/office/powerpoint/2010/main" val="2008879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Northern Conquest (Joshua 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756118" cy="4012412"/>
          </a:xfrm>
        </p:spPr>
        <p:txBody>
          <a:bodyPr>
            <a:normAutofit/>
          </a:bodyPr>
          <a:lstStyle/>
          <a:p>
            <a:r>
              <a:rPr lang="en-US" sz="2800" dirty="0"/>
              <a:t>The northern kings gather their armies to fight Israel.</a:t>
            </a:r>
          </a:p>
          <a:p>
            <a:r>
              <a:rPr lang="en-US" sz="2800" dirty="0"/>
              <a:t>Read v6.  What does God tell Joshua?</a:t>
            </a:r>
          </a:p>
          <a:p>
            <a:r>
              <a:rPr lang="en-US" sz="2800" dirty="0"/>
              <a:t>What happens (v7-19)?</a:t>
            </a:r>
          </a:p>
          <a:p>
            <a:r>
              <a:rPr lang="en-US" sz="2800" dirty="0"/>
              <a:t>Read v9, 12, 15.  Read also 10:40.  What trait in Joshua is emphasized in this passage?</a:t>
            </a:r>
          </a:p>
          <a:p>
            <a:r>
              <a:rPr lang="en-US" sz="2800" dirty="0"/>
              <a:t>Why is this important in the context?</a:t>
            </a:r>
          </a:p>
          <a:p>
            <a:r>
              <a:rPr lang="en-US" sz="2800" dirty="0"/>
              <a:t>How careful are we to obey God today?</a:t>
            </a:r>
          </a:p>
          <a:p>
            <a:r>
              <a:rPr lang="en-US" sz="2800" dirty="0"/>
              <a:t>Why is this important in our context?</a:t>
            </a:r>
          </a:p>
        </p:txBody>
      </p:sp>
    </p:spTree>
    <p:extLst>
      <p:ext uri="{BB962C8B-B14F-4D97-AF65-F5344CB8AC3E}">
        <p14:creationId xmlns:p14="http://schemas.microsoft.com/office/powerpoint/2010/main" val="2451398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Conquest Interplay (Joshua 10-11)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3"/>
            <a:ext cx="10859149" cy="3986654"/>
          </a:xfrm>
        </p:spPr>
        <p:txBody>
          <a:bodyPr>
            <a:normAutofit/>
          </a:bodyPr>
          <a:lstStyle/>
          <a:p>
            <a:r>
              <a:rPr lang="en-US" sz="2800" dirty="0"/>
              <a:t>From our study so far, what part does God play in the conquest?*</a:t>
            </a:r>
          </a:p>
          <a:p>
            <a:pPr marL="0" indent="0">
              <a:buNone/>
            </a:pP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927323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Conquest Interplay (Joshua 10-11)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3"/>
            <a:ext cx="10859149" cy="3986654"/>
          </a:xfrm>
        </p:spPr>
        <p:txBody>
          <a:bodyPr>
            <a:normAutofit/>
          </a:bodyPr>
          <a:lstStyle/>
          <a:p>
            <a:r>
              <a:rPr lang="en-US" sz="2800" dirty="0"/>
              <a:t>From our study so far, what part does God play in the conquest?*</a:t>
            </a:r>
          </a:p>
          <a:p>
            <a:r>
              <a:rPr lang="en-US" sz="2800" dirty="0"/>
              <a:t>What part does Israel play?*</a:t>
            </a:r>
          </a:p>
          <a:p>
            <a:pPr marL="0" indent="0">
              <a:buNone/>
            </a:pP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88121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Conquest Interplay (Joshua 10-11)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3"/>
            <a:ext cx="10859149" cy="3986654"/>
          </a:xfrm>
        </p:spPr>
        <p:txBody>
          <a:bodyPr>
            <a:normAutofit/>
          </a:bodyPr>
          <a:lstStyle/>
          <a:p>
            <a:r>
              <a:rPr lang="en-US" sz="2800" dirty="0"/>
              <a:t>From our study so far, what part does God play in the conquest?*</a:t>
            </a:r>
          </a:p>
          <a:p>
            <a:r>
              <a:rPr lang="en-US" sz="2800" dirty="0"/>
              <a:t>What part does Israel play?*</a:t>
            </a:r>
          </a:p>
          <a:p>
            <a:r>
              <a:rPr lang="en-US" sz="2800" dirty="0"/>
              <a:t>What lessons might we learn for our lives today?*</a:t>
            </a:r>
          </a:p>
          <a:p>
            <a:pPr marL="0" indent="0">
              <a:buNone/>
            </a:pP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036245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Conquest Interplay (Joshua 10-11)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3"/>
            <a:ext cx="10859149" cy="3986654"/>
          </a:xfrm>
        </p:spPr>
        <p:txBody>
          <a:bodyPr>
            <a:normAutofit/>
          </a:bodyPr>
          <a:lstStyle/>
          <a:p>
            <a:r>
              <a:rPr lang="en-US" sz="2800" dirty="0"/>
              <a:t>From our study so far, what part does God play in the conquest?*</a:t>
            </a:r>
          </a:p>
          <a:p>
            <a:r>
              <a:rPr lang="en-US" sz="2800" dirty="0"/>
              <a:t>What part does Israel play?*</a:t>
            </a:r>
          </a:p>
          <a:p>
            <a:r>
              <a:rPr lang="en-US" sz="2800" dirty="0"/>
              <a:t>What lessons might we learn for our lives today?*</a:t>
            </a:r>
          </a:p>
          <a:p>
            <a:r>
              <a:rPr lang="en-US" sz="2800" dirty="0"/>
              <a:t>How might we get this wrong?*  (What parts of this interplay might we forget or be tempted to ignore?)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966775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Conquest Interplay (Joshua 10-11)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3"/>
            <a:ext cx="10859149" cy="3986654"/>
          </a:xfrm>
        </p:spPr>
        <p:txBody>
          <a:bodyPr>
            <a:normAutofit/>
          </a:bodyPr>
          <a:lstStyle/>
          <a:p>
            <a:r>
              <a:rPr lang="en-US" sz="2800" dirty="0"/>
              <a:t>From our study so far, what part does God play in the conquest?*</a:t>
            </a:r>
          </a:p>
          <a:p>
            <a:r>
              <a:rPr lang="en-US" sz="2800" dirty="0"/>
              <a:t>What part does Israel play?*</a:t>
            </a:r>
          </a:p>
          <a:p>
            <a:r>
              <a:rPr lang="en-US" sz="2800" dirty="0"/>
              <a:t>What lessons might we learn for our lives today?*</a:t>
            </a:r>
          </a:p>
          <a:p>
            <a:r>
              <a:rPr lang="en-US" sz="2800" dirty="0"/>
              <a:t>How might we get this wrong?*  (What parts of this interplay might we forget or be tempted to ignore?)  With what results?*</a:t>
            </a:r>
          </a:p>
          <a:p>
            <a:pPr marL="0" indent="0">
              <a:buNone/>
            </a:pP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384450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Conquest Interplay (Joshua 10-11)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3"/>
            <a:ext cx="10859149" cy="3986654"/>
          </a:xfrm>
        </p:spPr>
        <p:txBody>
          <a:bodyPr>
            <a:normAutofit/>
          </a:bodyPr>
          <a:lstStyle/>
          <a:p>
            <a:r>
              <a:rPr lang="en-US" sz="2800" dirty="0"/>
              <a:t>From our study so far, what part does God play in the conquest?*</a:t>
            </a:r>
          </a:p>
          <a:p>
            <a:r>
              <a:rPr lang="en-US" sz="2800" dirty="0"/>
              <a:t>What part does Israel play?*</a:t>
            </a:r>
          </a:p>
          <a:p>
            <a:r>
              <a:rPr lang="en-US" sz="2800" dirty="0"/>
              <a:t>What lessons might we learn for our lives today?*</a:t>
            </a:r>
          </a:p>
          <a:p>
            <a:r>
              <a:rPr lang="en-US" sz="2800" dirty="0"/>
              <a:t>How might we get this wrong?*  (What parts of this interplay might we forget or be tempted to ignore?)  With what results?*</a:t>
            </a:r>
          </a:p>
          <a:p>
            <a:r>
              <a:rPr lang="en-US" sz="2800" dirty="0"/>
              <a:t>Read 11:18-20.  How do you see this interplay between God and man in these verses?</a:t>
            </a:r>
          </a:p>
          <a:p>
            <a:pPr marL="0" indent="0">
              <a:buNone/>
            </a:pP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508135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Conquest Summary (Joshua 12)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691724" cy="3909381"/>
          </a:xfrm>
        </p:spPr>
        <p:txBody>
          <a:bodyPr>
            <a:normAutofit/>
          </a:bodyPr>
          <a:lstStyle/>
          <a:p>
            <a:r>
              <a:rPr lang="en-US" sz="2800" dirty="0"/>
              <a:t>This chapter summarizes the conquest of the land – both by Moses on the east side of the Jordan, and by Joshua on the west side of the Jordan.</a:t>
            </a:r>
          </a:p>
        </p:txBody>
      </p:sp>
    </p:spTree>
    <p:extLst>
      <p:ext uri="{BB962C8B-B14F-4D97-AF65-F5344CB8AC3E}">
        <p14:creationId xmlns:p14="http://schemas.microsoft.com/office/powerpoint/2010/main" val="40564585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Conquest Summary (Joshua 12)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691724" cy="3909381"/>
          </a:xfrm>
        </p:spPr>
        <p:txBody>
          <a:bodyPr>
            <a:normAutofit/>
          </a:bodyPr>
          <a:lstStyle/>
          <a:p>
            <a:r>
              <a:rPr lang="en-US" sz="2800" dirty="0"/>
              <a:t>This chapter summarizes the conquest of the land – both by Moses on the east side of the Jordan, and by Joshua on the west side of the Jordan.</a:t>
            </a:r>
          </a:p>
          <a:p>
            <a:r>
              <a:rPr lang="en-US" sz="2800" dirty="0"/>
              <a:t>What is the significance of this chapter?  What does it tell us about God?</a:t>
            </a:r>
          </a:p>
        </p:txBody>
      </p:sp>
    </p:spTree>
    <p:extLst>
      <p:ext uri="{BB962C8B-B14F-4D97-AF65-F5344CB8AC3E}">
        <p14:creationId xmlns:p14="http://schemas.microsoft.com/office/powerpoint/2010/main" val="18728533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Conquest Purposes (Joshua 10-12)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3"/>
            <a:ext cx="10846271" cy="4012412"/>
          </a:xfrm>
        </p:spPr>
        <p:txBody>
          <a:bodyPr>
            <a:normAutofit/>
          </a:bodyPr>
          <a:lstStyle/>
          <a:p>
            <a:r>
              <a:rPr lang="en-US" sz="2800" dirty="0"/>
              <a:t>From Joshua 12, what is one purpose for the conquest?*</a:t>
            </a:r>
          </a:p>
        </p:txBody>
      </p:sp>
    </p:spTree>
    <p:extLst>
      <p:ext uri="{BB962C8B-B14F-4D97-AF65-F5344CB8AC3E}">
        <p14:creationId xmlns:p14="http://schemas.microsoft.com/office/powerpoint/2010/main" val="40976215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Conquest Purposes (Joshua 10-12)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3"/>
            <a:ext cx="10846271" cy="4012412"/>
          </a:xfrm>
        </p:spPr>
        <p:txBody>
          <a:bodyPr>
            <a:normAutofit/>
          </a:bodyPr>
          <a:lstStyle/>
          <a:p>
            <a:r>
              <a:rPr lang="en-US" sz="2800" dirty="0"/>
              <a:t>From Joshua 12, what is one purpose for the conquest?*</a:t>
            </a:r>
          </a:p>
          <a:p>
            <a:r>
              <a:rPr lang="en-US" sz="2800" dirty="0"/>
              <a:t>What other reasons have we seen for the conquest (including devoting all of the inhabitants to destruction – see Lev. 18:27-28, Deut. 12:31, Deut. 7:1-5, Joshua 11:12)?*</a:t>
            </a:r>
          </a:p>
        </p:txBody>
      </p:sp>
    </p:spTree>
    <p:extLst>
      <p:ext uri="{BB962C8B-B14F-4D97-AF65-F5344CB8AC3E}">
        <p14:creationId xmlns:p14="http://schemas.microsoft.com/office/powerpoint/2010/main" val="24391964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Conquest Purposes (Joshua 10-12)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3"/>
            <a:ext cx="10846271" cy="4012412"/>
          </a:xfrm>
        </p:spPr>
        <p:txBody>
          <a:bodyPr>
            <a:normAutofit/>
          </a:bodyPr>
          <a:lstStyle/>
          <a:p>
            <a:r>
              <a:rPr lang="en-US" sz="2800" dirty="0"/>
              <a:t>From Joshua 12, what is one purpose for the conquest?*</a:t>
            </a:r>
          </a:p>
          <a:p>
            <a:r>
              <a:rPr lang="en-US" sz="2800" dirty="0"/>
              <a:t>What other reasons have we seen for the conquest (including devoting all of the inhabitants to destruction – see Lev. 18:27-28, Deut. 12:31, Deut. 7:1-5, Joshua 11:12)?*</a:t>
            </a:r>
          </a:p>
          <a:p>
            <a:r>
              <a:rPr lang="en-US" sz="2800" dirty="0"/>
              <a:t>Is God just to wipe out a people?  </a:t>
            </a:r>
          </a:p>
        </p:txBody>
      </p:sp>
    </p:spTree>
    <p:extLst>
      <p:ext uri="{BB962C8B-B14F-4D97-AF65-F5344CB8AC3E}">
        <p14:creationId xmlns:p14="http://schemas.microsoft.com/office/powerpoint/2010/main" val="41947836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Conquest Purposes (Joshua 10-12)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3"/>
            <a:ext cx="10846271" cy="4012412"/>
          </a:xfrm>
        </p:spPr>
        <p:txBody>
          <a:bodyPr>
            <a:normAutofit/>
          </a:bodyPr>
          <a:lstStyle/>
          <a:p>
            <a:r>
              <a:rPr lang="en-US" sz="2800" dirty="0"/>
              <a:t>From Joshua 12, what is one purpose for the conquest?*</a:t>
            </a:r>
          </a:p>
          <a:p>
            <a:r>
              <a:rPr lang="en-US" sz="2800" dirty="0"/>
              <a:t>What other reasons have we seen for the conquest (including devoting all of the inhabitants to destruction – see Lev. 18:27-28, Deut. 12:31, Deut. 7:1-5, Joshua 11:12)?*</a:t>
            </a:r>
          </a:p>
          <a:p>
            <a:r>
              <a:rPr lang="en-US" sz="2800" dirty="0"/>
              <a:t>Is God just to wipe out a people?  Consider Romans 6:23….</a:t>
            </a:r>
          </a:p>
        </p:txBody>
      </p:sp>
    </p:spTree>
    <p:extLst>
      <p:ext uri="{BB962C8B-B14F-4D97-AF65-F5344CB8AC3E}">
        <p14:creationId xmlns:p14="http://schemas.microsoft.com/office/powerpoint/2010/main" val="41756691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Conquest Purposes (Joshua 10-12)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3"/>
            <a:ext cx="10846271" cy="4012412"/>
          </a:xfrm>
        </p:spPr>
        <p:txBody>
          <a:bodyPr>
            <a:normAutofit/>
          </a:bodyPr>
          <a:lstStyle/>
          <a:p>
            <a:r>
              <a:rPr lang="en-US" sz="2800" dirty="0"/>
              <a:t>From Joshua 12, what is one purpose for the conquest?*</a:t>
            </a:r>
          </a:p>
          <a:p>
            <a:r>
              <a:rPr lang="en-US" sz="2800" dirty="0"/>
              <a:t>What other reasons have we seen for the conquest (including devoting all of the inhabitants to destruction – see Lev. 18:27-28, Deut. 12:31, Deut. 7:1-5, Joshua 11:12)?*</a:t>
            </a:r>
          </a:p>
          <a:p>
            <a:r>
              <a:rPr lang="en-US" sz="2800" dirty="0"/>
              <a:t>Is God just to wipe out a people?  Consider Romans 6:23….</a:t>
            </a:r>
          </a:p>
          <a:p>
            <a:r>
              <a:rPr lang="en-US" sz="2800" dirty="0"/>
              <a:t>Was it good that Israel didn’t actually kill all the Canaanites?</a:t>
            </a:r>
          </a:p>
        </p:txBody>
      </p:sp>
    </p:spTree>
    <p:extLst>
      <p:ext uri="{BB962C8B-B14F-4D97-AF65-F5344CB8AC3E}">
        <p14:creationId xmlns:p14="http://schemas.microsoft.com/office/powerpoint/2010/main" val="23483191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Conquest Purposes (Joshua 10-12)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3"/>
            <a:ext cx="10846271" cy="4012412"/>
          </a:xfrm>
        </p:spPr>
        <p:txBody>
          <a:bodyPr>
            <a:normAutofit/>
          </a:bodyPr>
          <a:lstStyle/>
          <a:p>
            <a:r>
              <a:rPr lang="en-US" sz="2800" dirty="0"/>
              <a:t>From Joshua 12, what is one purpose for the conquest?*</a:t>
            </a:r>
          </a:p>
          <a:p>
            <a:r>
              <a:rPr lang="en-US" sz="2800" dirty="0"/>
              <a:t>What other reasons have we seen for the conquest (including devoting all of the inhabitants to destruction – see Lev. 18:27-28, Deut. 12:31, Deut. 7:1-5, Joshua 11:12)?*</a:t>
            </a:r>
          </a:p>
          <a:p>
            <a:r>
              <a:rPr lang="en-US" sz="2800" dirty="0"/>
              <a:t>Is God just to wipe out a people?  Consider Romans 6:23….</a:t>
            </a:r>
          </a:p>
          <a:p>
            <a:r>
              <a:rPr lang="en-US" sz="2800" dirty="0"/>
              <a:t>Was it good that Israel didn’t actually kill all the Canaanites?</a:t>
            </a:r>
          </a:p>
          <a:p>
            <a:r>
              <a:rPr lang="en-US" sz="2800" dirty="0"/>
              <a:t>Does this passage teach us to act as instruments of God’s judgment to wipe out other people for their sin?  </a:t>
            </a:r>
          </a:p>
        </p:txBody>
      </p:sp>
    </p:spTree>
    <p:extLst>
      <p:ext uri="{BB962C8B-B14F-4D97-AF65-F5344CB8AC3E}">
        <p14:creationId xmlns:p14="http://schemas.microsoft.com/office/powerpoint/2010/main" val="15691397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Conquest Purposes (Joshua 10-12)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3"/>
            <a:ext cx="10846271" cy="4012412"/>
          </a:xfrm>
        </p:spPr>
        <p:txBody>
          <a:bodyPr>
            <a:normAutofit/>
          </a:bodyPr>
          <a:lstStyle/>
          <a:p>
            <a:r>
              <a:rPr lang="en-US" sz="2800" dirty="0"/>
              <a:t>From Joshua 12, what is one purpose for the conquest?*</a:t>
            </a:r>
          </a:p>
          <a:p>
            <a:r>
              <a:rPr lang="en-US" sz="2800" dirty="0"/>
              <a:t>What other reasons have we seen for the conquest (including devoting all of the inhabitants to destruction – see Lev. 18:27-28, Deut. 12:31, Deut. 7:1-5, Joshua 11:12)?*</a:t>
            </a:r>
          </a:p>
          <a:p>
            <a:r>
              <a:rPr lang="en-US" sz="2800" dirty="0"/>
              <a:t>Is God just to wipe out a people?  Consider Romans 6:23….</a:t>
            </a:r>
          </a:p>
          <a:p>
            <a:r>
              <a:rPr lang="en-US" sz="2800" dirty="0"/>
              <a:t>Was it good that Israel didn’t actually kill all the Canaanites?</a:t>
            </a:r>
          </a:p>
          <a:p>
            <a:r>
              <a:rPr lang="en-US" sz="2800" dirty="0"/>
              <a:t>Does this passage teach us to act as instruments of God’s judgment to wipe out other people for their sin?  Why not?</a:t>
            </a:r>
          </a:p>
        </p:txBody>
      </p:sp>
    </p:spTree>
    <p:extLst>
      <p:ext uri="{BB962C8B-B14F-4D97-AF65-F5344CB8AC3E}">
        <p14:creationId xmlns:p14="http://schemas.microsoft.com/office/powerpoint/2010/main" val="29491088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575814" cy="4269990"/>
          </a:xfrm>
        </p:spPr>
        <p:txBody>
          <a:bodyPr>
            <a:normAutofit/>
          </a:bodyPr>
          <a:lstStyle/>
          <a:p>
            <a:r>
              <a:rPr lang="en-US" sz="2800" dirty="0"/>
              <a:t>God gives, and fights, and commands. Israel fights with courage and in obedience.  Each does their part in taking a large amount of the land.  In our lives, we must faithfully do our part, even as we look to the Lord to do His part.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322854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575814" cy="4269990"/>
          </a:xfrm>
        </p:spPr>
        <p:txBody>
          <a:bodyPr>
            <a:normAutofit/>
          </a:bodyPr>
          <a:lstStyle/>
          <a:p>
            <a:r>
              <a:rPr lang="en-US" sz="2800" dirty="0"/>
              <a:t>God gives, and fights, and commands. Israel fights with courage and in obedience.  Each does their part in taking a large amount of the land.  In our lives, we must faithfully do our part, even as we look to the Lord to do His part.</a:t>
            </a:r>
          </a:p>
          <a:p>
            <a:r>
              <a:rPr lang="en-US" sz="2800" dirty="0"/>
              <a:t>God commanded Israel to wipe out the Canaanites - as instruments of God’s judgment, to protect Israel from straying, and to keep His promises to Israel.  God was just to do this.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428491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575814" cy="4269990"/>
          </a:xfrm>
        </p:spPr>
        <p:txBody>
          <a:bodyPr>
            <a:normAutofit/>
          </a:bodyPr>
          <a:lstStyle/>
          <a:p>
            <a:r>
              <a:rPr lang="en-US" sz="2800" dirty="0"/>
              <a:t>God gives, and fights, and commands. Israel fights with courage and in obedience.  Each does their part in taking a large amount of the land.  In our lives, we must faithfully do our part, even as we look to the Lord to do His part.</a:t>
            </a:r>
          </a:p>
          <a:p>
            <a:r>
              <a:rPr lang="en-US" sz="2800" dirty="0"/>
              <a:t>God commanded Israel to wipe out the Canaanites - as instruments of God’s judgment, to protect Israel from straying, and to keep His promises to Israel.  God was just to do this.</a:t>
            </a:r>
          </a:p>
          <a:p>
            <a:r>
              <a:rPr lang="en-US" sz="2800" dirty="0"/>
              <a:t>God has not commanded us to act this way.  We are not a nation, and we live in a different part of God’s story (after Jesus), with instructions to love our enemies.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738096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00F1F8-BD62-8413-7B92-5B67702D1E74}"/>
              </a:ext>
            </a:extLst>
          </p:cNvPr>
          <p:cNvSpPr txBox="1"/>
          <p:nvPr/>
        </p:nvSpPr>
        <p:spPr>
          <a:xfrm>
            <a:off x="2864498" y="3433665"/>
            <a:ext cx="7417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© 2026 Brian J. Mikul. All rights reserved.  Used by permission.</a:t>
            </a:r>
          </a:p>
          <a:p>
            <a:r>
              <a:rPr lang="en-US"/>
              <a:t>Please visit brianjmikul.com for more studies.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696754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128</TotalTime>
  <Words>1831</Words>
  <Application>Microsoft Office PowerPoint</Application>
  <PresentationFormat>Widescreen</PresentationFormat>
  <Paragraphs>150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Trebuchet MS</vt:lpstr>
      <vt:lpstr>Berlin</vt:lpstr>
      <vt:lpstr>Conquest</vt:lpstr>
      <vt:lpstr>Southern Conquest (Joshua 10)</vt:lpstr>
      <vt:lpstr>Southern Conquest (Joshua 10)</vt:lpstr>
      <vt:lpstr>Southern Conquest (Joshua 10)</vt:lpstr>
      <vt:lpstr>Southern Conquest (Joshua 10)</vt:lpstr>
      <vt:lpstr>Southern Conquest (Joshua 10)</vt:lpstr>
      <vt:lpstr>Southern Conquest (Joshua 10)</vt:lpstr>
      <vt:lpstr>Southern Conquest (Joshua 10)</vt:lpstr>
      <vt:lpstr>Northern Conquest (Joshua 11)</vt:lpstr>
      <vt:lpstr>Northern Conquest (Joshua 11)</vt:lpstr>
      <vt:lpstr>Northern Conquest (Joshua 11)</vt:lpstr>
      <vt:lpstr>Northern Conquest (Joshua 11)</vt:lpstr>
      <vt:lpstr>Northern Conquest (Joshua 11)</vt:lpstr>
      <vt:lpstr>Northern Conquest (Joshua 11)</vt:lpstr>
      <vt:lpstr>Northern Conquest (Joshua 11)</vt:lpstr>
      <vt:lpstr>Conquest Interplay (Joshua 10-11)</vt:lpstr>
      <vt:lpstr>Conquest Interplay (Joshua 10-11)</vt:lpstr>
      <vt:lpstr>Conquest Interplay (Joshua 10-11)</vt:lpstr>
      <vt:lpstr>Conquest Interplay (Joshua 10-11)</vt:lpstr>
      <vt:lpstr>Conquest Interplay (Joshua 10-11)</vt:lpstr>
      <vt:lpstr>Conquest Interplay (Joshua 10-11)</vt:lpstr>
      <vt:lpstr>Conquest Summary (Joshua 12)</vt:lpstr>
      <vt:lpstr>Conquest Summary (Joshua 12)</vt:lpstr>
      <vt:lpstr>Conquest Purposes (Joshua 10-12)</vt:lpstr>
      <vt:lpstr>Conquest Purposes (Joshua 10-12)</vt:lpstr>
      <vt:lpstr>Conquest Purposes (Joshua 10-12)</vt:lpstr>
      <vt:lpstr>Conquest Purposes (Joshua 10-12)</vt:lpstr>
      <vt:lpstr>Conquest Purposes (Joshua 10-12)</vt:lpstr>
      <vt:lpstr>Conquest Purposes (Joshua 10-12)</vt:lpstr>
      <vt:lpstr>Conquest Purposes (Joshua 10-12)</vt:lpstr>
      <vt:lpstr>Summary</vt:lpstr>
      <vt:lpstr>Summary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Conquest</dc:title>
  <dc:creator>Brian Mikul</dc:creator>
  <cp:lastModifiedBy>Brian Mikul</cp:lastModifiedBy>
  <cp:revision>14</cp:revision>
  <dcterms:created xsi:type="dcterms:W3CDTF">2022-11-08T13:40:37Z</dcterms:created>
  <dcterms:modified xsi:type="dcterms:W3CDTF">2026-05-01T22:09:18Z</dcterms:modified>
</cp:coreProperties>
</file>